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73" r:id="rId8"/>
    <p:sldId id="274" r:id="rId9"/>
    <p:sldId id="267" r:id="rId10"/>
    <p:sldId id="276" r:id="rId11"/>
    <p:sldId id="268" r:id="rId12"/>
    <p:sldId id="261" r:id="rId13"/>
    <p:sldId id="277" r:id="rId14"/>
    <p:sldId id="264" r:id="rId15"/>
    <p:sldId id="265" r:id="rId16"/>
    <p:sldId id="278" r:id="rId17"/>
    <p:sldId id="270" r:id="rId18"/>
    <p:sldId id="272" r:id="rId19"/>
    <p:sldId id="27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9"/>
    <p:restoredTop sz="94602"/>
  </p:normalViewPr>
  <p:slideViewPr>
    <p:cSldViewPr snapToGrid="0" snapToObjects="1">
      <p:cViewPr varScale="1">
        <p:scale>
          <a:sx n="118" d="100"/>
          <a:sy n="118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asongraalum/PSU/CS531_Winter_2019/Project/Experiments/SudokuSolver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asongraalum/PSU/CS531_Winter_2019/Project/Experiments/SudokuSolverDat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/Users/jasongraalum/PSU/CS531_Winter_2019/Project/Experiments/SudokuSolver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All </a:t>
            </a:r>
            <a:r>
              <a:rPr lang="en-US" baseline="0"/>
              <a:t>RunTime Data</a:t>
            </a:r>
            <a:endParaRPr lang="en-US"/>
          </a:p>
        </c:rich>
      </c:tx>
      <c:layout>
        <c:manualLayout>
          <c:xMode val="edge"/>
          <c:yMode val="edge"/>
          <c:x val="0.45361918906044224"/>
          <c:y val="2.60047281323877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SerialBacktrack!$A$3</c:f>
              <c:strCache>
                <c:ptCount val="1"/>
                <c:pt idx="0">
                  <c:v>Max</c:v>
                </c:pt>
              </c:strCache>
            </c:strRef>
          </c:tx>
          <c:spPr>
            <a:ln w="28575" cap="rnd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SerialBacktrack!$B$2:$H$2</c:f>
              <c:strCache>
                <c:ptCount val="7"/>
                <c:pt idx="0">
                  <c:v>CPI1</c:v>
                </c:pt>
                <c:pt idx="1">
                  <c:v>CPI2</c:v>
                </c:pt>
                <c:pt idx="2">
                  <c:v>CPI3</c:v>
                </c:pt>
                <c:pt idx="3">
                  <c:v>CPI4</c:v>
                </c:pt>
                <c:pt idx="4">
                  <c:v>CPI5</c:v>
                </c:pt>
                <c:pt idx="5">
                  <c:v>CPI6</c:v>
                </c:pt>
                <c:pt idx="6">
                  <c:v>All</c:v>
                </c:pt>
              </c:strCache>
            </c:strRef>
          </c:cat>
          <c:val>
            <c:numRef>
              <c:f>SerialBacktrack!$B$3:$H$3</c:f>
              <c:numCache>
                <c:formatCode>General</c:formatCode>
                <c:ptCount val="7"/>
                <c:pt idx="0">
                  <c:v>467317109.66666669</c:v>
                </c:pt>
                <c:pt idx="1">
                  <c:v>491014724</c:v>
                </c:pt>
                <c:pt idx="2">
                  <c:v>492408119.33333331</c:v>
                </c:pt>
                <c:pt idx="3">
                  <c:v>490996371.66666669</c:v>
                </c:pt>
                <c:pt idx="4">
                  <c:v>422579407.66666669</c:v>
                </c:pt>
                <c:pt idx="5">
                  <c:v>419660166</c:v>
                </c:pt>
                <c:pt idx="6">
                  <c:v>462967804.83333325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125-5E46-B665-16E2A4128476}"/>
            </c:ext>
          </c:extLst>
        </c:ser>
        <c:ser>
          <c:idx val="1"/>
          <c:order val="1"/>
          <c:tx>
            <c:strRef>
              <c:f>SerialBacktrack!$A$4</c:f>
              <c:strCache>
                <c:ptCount val="1"/>
                <c:pt idx="0">
                  <c:v>Min 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SerialBacktrack!$B$2:$H$2</c:f>
              <c:strCache>
                <c:ptCount val="7"/>
                <c:pt idx="0">
                  <c:v>CPI1</c:v>
                </c:pt>
                <c:pt idx="1">
                  <c:v>CPI2</c:v>
                </c:pt>
                <c:pt idx="2">
                  <c:v>CPI3</c:v>
                </c:pt>
                <c:pt idx="3">
                  <c:v>CPI4</c:v>
                </c:pt>
                <c:pt idx="4">
                  <c:v>CPI5</c:v>
                </c:pt>
                <c:pt idx="5">
                  <c:v>CPI6</c:v>
                </c:pt>
                <c:pt idx="6">
                  <c:v>All</c:v>
                </c:pt>
              </c:strCache>
            </c:strRef>
          </c:cat>
          <c:val>
            <c:numRef>
              <c:f>SerialBacktrack!$B$4:$H$4</c:f>
              <c:numCache>
                <c:formatCode>General</c:formatCode>
                <c:ptCount val="7"/>
                <c:pt idx="0">
                  <c:v>421490575.66666669</c:v>
                </c:pt>
                <c:pt idx="1">
                  <c:v>466938003</c:v>
                </c:pt>
                <c:pt idx="2">
                  <c:v>463305050.66666669</c:v>
                </c:pt>
                <c:pt idx="3">
                  <c:v>490856802.33333331</c:v>
                </c:pt>
                <c:pt idx="4">
                  <c:v>422088966</c:v>
                </c:pt>
                <c:pt idx="5">
                  <c:v>419584110.66666669</c:v>
                </c:pt>
                <c:pt idx="6">
                  <c:v>447727022.6111111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125-5E46-B665-16E2A4128476}"/>
            </c:ext>
          </c:extLst>
        </c:ser>
        <c:ser>
          <c:idx val="3"/>
          <c:order val="3"/>
          <c:tx>
            <c:strRef>
              <c:f>SerialBacktrack!$A$6</c:f>
              <c:strCache>
                <c:ptCount val="1"/>
                <c:pt idx="0">
                  <c:v>Avg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SerialBacktrack!$B$2:$H$2</c:f>
              <c:strCache>
                <c:ptCount val="7"/>
                <c:pt idx="0">
                  <c:v>CPI1</c:v>
                </c:pt>
                <c:pt idx="1">
                  <c:v>CPI2</c:v>
                </c:pt>
                <c:pt idx="2">
                  <c:v>CPI3</c:v>
                </c:pt>
                <c:pt idx="3">
                  <c:v>CPI4</c:v>
                </c:pt>
                <c:pt idx="4">
                  <c:v>CPI5</c:v>
                </c:pt>
                <c:pt idx="5">
                  <c:v>CPI6</c:v>
                </c:pt>
                <c:pt idx="6">
                  <c:v>All</c:v>
                </c:pt>
              </c:strCache>
            </c:strRef>
          </c:cat>
          <c:val>
            <c:numRef>
              <c:f>SerialBacktrack!$B$6:$H$6</c:f>
              <c:numCache>
                <c:formatCode>General</c:formatCode>
                <c:ptCount val="7"/>
                <c:pt idx="0">
                  <c:v>444696487.69360256</c:v>
                </c:pt>
                <c:pt idx="1">
                  <c:v>489379376.11784494</c:v>
                </c:pt>
                <c:pt idx="2">
                  <c:v>481772148.60942763</c:v>
                </c:pt>
                <c:pt idx="3">
                  <c:v>490897407.42760938</c:v>
                </c:pt>
                <c:pt idx="4">
                  <c:v>422178604.00673413</c:v>
                </c:pt>
                <c:pt idx="5">
                  <c:v>419601815.61279452</c:v>
                </c:pt>
                <c:pt idx="6">
                  <c:v>458087639.91133571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125-5E46-B665-16E2A41284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35984799"/>
        <c:axId val="1135986479"/>
      </c:lineChart>
      <c:lineChart>
        <c:grouping val="standard"/>
        <c:varyColors val="0"/>
        <c:ser>
          <c:idx val="2"/>
          <c:order val="2"/>
          <c:tx>
            <c:strRef>
              <c:f>SerialBacktrack!$A$5</c:f>
              <c:strCache>
                <c:ptCount val="1"/>
                <c:pt idx="0">
                  <c:v>StdDev</c:v>
                </c:pt>
              </c:strCache>
            </c:strRef>
          </c:tx>
          <c:spPr>
            <a:ln w="28575" cap="rnd">
              <a:solidFill>
                <a:schemeClr val="accent3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SerialBacktrack!$B$2:$H$2</c:f>
              <c:strCache>
                <c:ptCount val="7"/>
                <c:pt idx="0">
                  <c:v>CPI1</c:v>
                </c:pt>
                <c:pt idx="1">
                  <c:v>CPI2</c:v>
                </c:pt>
                <c:pt idx="2">
                  <c:v>CPI3</c:v>
                </c:pt>
                <c:pt idx="3">
                  <c:v>CPI4</c:v>
                </c:pt>
                <c:pt idx="4">
                  <c:v>CPI5</c:v>
                </c:pt>
                <c:pt idx="5">
                  <c:v>CPI6</c:v>
                </c:pt>
                <c:pt idx="6">
                  <c:v>All</c:v>
                </c:pt>
              </c:strCache>
            </c:strRef>
          </c:cat>
          <c:val>
            <c:numRef>
              <c:f>SerialBacktrack!$B$5:$H$5</c:f>
              <c:numCache>
                <c:formatCode>0</c:formatCode>
                <c:ptCount val="7"/>
                <c:pt idx="0">
                  <c:v>8110753.2338363947</c:v>
                </c:pt>
                <c:pt idx="1">
                  <c:v>4034508.6640010802</c:v>
                </c:pt>
                <c:pt idx="2">
                  <c:v>8673058.0486234315</c:v>
                </c:pt>
                <c:pt idx="3">
                  <c:v>23681.057904643356</c:v>
                </c:pt>
                <c:pt idx="4">
                  <c:v>95450.738654309316</c:v>
                </c:pt>
                <c:pt idx="5">
                  <c:v>9909.1907602578158</c:v>
                </c:pt>
                <c:pt idx="6">
                  <c:v>2754984.9100159495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125-5E46-B665-16E2A41284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36173007"/>
        <c:axId val="1136170527"/>
      </c:lineChart>
      <c:catAx>
        <c:axId val="1135984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5986479"/>
        <c:crosses val="autoZero"/>
        <c:auto val="1"/>
        <c:lblAlgn val="ctr"/>
        <c:lblOffset val="100"/>
        <c:noMultiLvlLbl val="0"/>
      </c:catAx>
      <c:valAx>
        <c:axId val="11359864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5984799"/>
        <c:crosses val="autoZero"/>
        <c:crossBetween val="between"/>
      </c:valAx>
      <c:valAx>
        <c:axId val="1136170527"/>
        <c:scaling>
          <c:orientation val="minMax"/>
        </c:scaling>
        <c:delete val="0"/>
        <c:axPos val="r"/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6173007"/>
        <c:crosses val="max"/>
        <c:crossBetween val="between"/>
      </c:valAx>
      <c:catAx>
        <c:axId val="113617300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3617052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All </a:t>
            </a:r>
            <a:r>
              <a:rPr lang="en-US" baseline="0"/>
              <a:t>RunTime Data</a:t>
            </a:r>
            <a:endParaRPr lang="en-US"/>
          </a:p>
        </c:rich>
      </c:tx>
      <c:layout>
        <c:manualLayout>
          <c:xMode val="edge"/>
          <c:yMode val="edge"/>
          <c:x val="0.45361918906044224"/>
          <c:y val="2.60047281323877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SerialBacktrack!$A$3</c:f>
              <c:strCache>
                <c:ptCount val="1"/>
                <c:pt idx="0">
                  <c:v>Max</c:v>
                </c:pt>
              </c:strCache>
            </c:strRef>
          </c:tx>
          <c:spPr>
            <a:ln w="28575" cap="rnd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SerialBacktrack!$B$2:$H$2</c:f>
              <c:strCache>
                <c:ptCount val="7"/>
                <c:pt idx="0">
                  <c:v>CPI1</c:v>
                </c:pt>
                <c:pt idx="1">
                  <c:v>CPI2</c:v>
                </c:pt>
                <c:pt idx="2">
                  <c:v>CPI3</c:v>
                </c:pt>
                <c:pt idx="3">
                  <c:v>CPI4</c:v>
                </c:pt>
                <c:pt idx="4">
                  <c:v>CPI5</c:v>
                </c:pt>
                <c:pt idx="5">
                  <c:v>CPI6</c:v>
                </c:pt>
                <c:pt idx="6">
                  <c:v>All</c:v>
                </c:pt>
              </c:strCache>
            </c:strRef>
          </c:cat>
          <c:val>
            <c:numRef>
              <c:f>SerialBacktrack!$B$3:$H$3</c:f>
              <c:numCache>
                <c:formatCode>General</c:formatCode>
                <c:ptCount val="7"/>
                <c:pt idx="0">
                  <c:v>467317109.66666669</c:v>
                </c:pt>
                <c:pt idx="1">
                  <c:v>491014724</c:v>
                </c:pt>
                <c:pt idx="2">
                  <c:v>492408119.33333331</c:v>
                </c:pt>
                <c:pt idx="3">
                  <c:v>490996371.66666669</c:v>
                </c:pt>
                <c:pt idx="4">
                  <c:v>422579407.66666669</c:v>
                </c:pt>
                <c:pt idx="5">
                  <c:v>419660166</c:v>
                </c:pt>
                <c:pt idx="6">
                  <c:v>462967804.83333325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0F4-A447-999A-7665642B8588}"/>
            </c:ext>
          </c:extLst>
        </c:ser>
        <c:ser>
          <c:idx val="1"/>
          <c:order val="1"/>
          <c:tx>
            <c:strRef>
              <c:f>SerialBacktrack!$A$4</c:f>
              <c:strCache>
                <c:ptCount val="1"/>
                <c:pt idx="0">
                  <c:v>Min 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SerialBacktrack!$B$2:$H$2</c:f>
              <c:strCache>
                <c:ptCount val="7"/>
                <c:pt idx="0">
                  <c:v>CPI1</c:v>
                </c:pt>
                <c:pt idx="1">
                  <c:v>CPI2</c:v>
                </c:pt>
                <c:pt idx="2">
                  <c:v>CPI3</c:v>
                </c:pt>
                <c:pt idx="3">
                  <c:v>CPI4</c:v>
                </c:pt>
                <c:pt idx="4">
                  <c:v>CPI5</c:v>
                </c:pt>
                <c:pt idx="5">
                  <c:v>CPI6</c:v>
                </c:pt>
                <c:pt idx="6">
                  <c:v>All</c:v>
                </c:pt>
              </c:strCache>
            </c:strRef>
          </c:cat>
          <c:val>
            <c:numRef>
              <c:f>SerialBacktrack!$B$4:$H$4</c:f>
              <c:numCache>
                <c:formatCode>General</c:formatCode>
                <c:ptCount val="7"/>
                <c:pt idx="0">
                  <c:v>421490575.66666669</c:v>
                </c:pt>
                <c:pt idx="1">
                  <c:v>466938003</c:v>
                </c:pt>
                <c:pt idx="2">
                  <c:v>463305050.66666669</c:v>
                </c:pt>
                <c:pt idx="3">
                  <c:v>490856802.33333331</c:v>
                </c:pt>
                <c:pt idx="4">
                  <c:v>422088966</c:v>
                </c:pt>
                <c:pt idx="5">
                  <c:v>419584110.66666669</c:v>
                </c:pt>
                <c:pt idx="6">
                  <c:v>447727022.6111111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0F4-A447-999A-7665642B8588}"/>
            </c:ext>
          </c:extLst>
        </c:ser>
        <c:ser>
          <c:idx val="3"/>
          <c:order val="3"/>
          <c:tx>
            <c:strRef>
              <c:f>SerialBacktrack!$A$6</c:f>
              <c:strCache>
                <c:ptCount val="1"/>
                <c:pt idx="0">
                  <c:v>Avg</c:v>
                </c:pt>
              </c:strCache>
            </c:strRef>
          </c:tx>
          <c:spPr>
            <a:ln w="28575" cap="rnd" cmpd="sng">
              <a:solidFill>
                <a:schemeClr val="accent4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SerialBacktrack!$B$2:$H$2</c:f>
              <c:strCache>
                <c:ptCount val="7"/>
                <c:pt idx="0">
                  <c:v>CPI1</c:v>
                </c:pt>
                <c:pt idx="1">
                  <c:v>CPI2</c:v>
                </c:pt>
                <c:pt idx="2">
                  <c:v>CPI3</c:v>
                </c:pt>
                <c:pt idx="3">
                  <c:v>CPI4</c:v>
                </c:pt>
                <c:pt idx="4">
                  <c:v>CPI5</c:v>
                </c:pt>
                <c:pt idx="5">
                  <c:v>CPI6</c:v>
                </c:pt>
                <c:pt idx="6">
                  <c:v>All</c:v>
                </c:pt>
              </c:strCache>
            </c:strRef>
          </c:cat>
          <c:val>
            <c:numRef>
              <c:f>SerialBacktrack!$B$6:$H$6</c:f>
              <c:numCache>
                <c:formatCode>General</c:formatCode>
                <c:ptCount val="7"/>
                <c:pt idx="0">
                  <c:v>444696487.69360256</c:v>
                </c:pt>
                <c:pt idx="1">
                  <c:v>489379376.11784494</c:v>
                </c:pt>
                <c:pt idx="2">
                  <c:v>481772148.60942763</c:v>
                </c:pt>
                <c:pt idx="3">
                  <c:v>490897407.42760938</c:v>
                </c:pt>
                <c:pt idx="4">
                  <c:v>422178604.00673413</c:v>
                </c:pt>
                <c:pt idx="5">
                  <c:v>419601815.61279452</c:v>
                </c:pt>
                <c:pt idx="6">
                  <c:v>458087639.91133571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0F4-A447-999A-7665642B85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35984799"/>
        <c:axId val="1135986479"/>
      </c:lineChart>
      <c:lineChart>
        <c:grouping val="standard"/>
        <c:varyColors val="0"/>
        <c:ser>
          <c:idx val="2"/>
          <c:order val="2"/>
          <c:tx>
            <c:strRef>
              <c:f>SerialBacktrack!$A$5</c:f>
              <c:strCache>
                <c:ptCount val="1"/>
                <c:pt idx="0">
                  <c:v>StdDev</c:v>
                </c:pt>
              </c:strCache>
            </c:strRef>
          </c:tx>
          <c:spPr>
            <a:ln w="28575" cap="rnd">
              <a:solidFill>
                <a:schemeClr val="accent3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SerialBacktrack!$B$2:$H$2</c:f>
              <c:strCache>
                <c:ptCount val="7"/>
                <c:pt idx="0">
                  <c:v>CPI1</c:v>
                </c:pt>
                <c:pt idx="1">
                  <c:v>CPI2</c:v>
                </c:pt>
                <c:pt idx="2">
                  <c:v>CPI3</c:v>
                </c:pt>
                <c:pt idx="3">
                  <c:v>CPI4</c:v>
                </c:pt>
                <c:pt idx="4">
                  <c:v>CPI5</c:v>
                </c:pt>
                <c:pt idx="5">
                  <c:v>CPI6</c:v>
                </c:pt>
                <c:pt idx="6">
                  <c:v>All</c:v>
                </c:pt>
              </c:strCache>
            </c:strRef>
          </c:cat>
          <c:val>
            <c:numRef>
              <c:f>SerialBacktrack!$B$5:$H$5</c:f>
              <c:numCache>
                <c:formatCode>0</c:formatCode>
                <c:ptCount val="7"/>
                <c:pt idx="0">
                  <c:v>8110753.2338363947</c:v>
                </c:pt>
                <c:pt idx="1">
                  <c:v>4034508.6640010802</c:v>
                </c:pt>
                <c:pt idx="2">
                  <c:v>8673058.0486234315</c:v>
                </c:pt>
                <c:pt idx="3">
                  <c:v>23681.057904643356</c:v>
                </c:pt>
                <c:pt idx="4">
                  <c:v>95450.738654309316</c:v>
                </c:pt>
                <c:pt idx="5">
                  <c:v>9909.1907602578158</c:v>
                </c:pt>
                <c:pt idx="6">
                  <c:v>2754984.9100159495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0F4-A447-999A-7665642B85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36173007"/>
        <c:axId val="1136170527"/>
      </c:lineChart>
      <c:catAx>
        <c:axId val="1135984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5986479"/>
        <c:crosses val="autoZero"/>
        <c:auto val="1"/>
        <c:lblAlgn val="ctr"/>
        <c:lblOffset val="100"/>
        <c:noMultiLvlLbl val="0"/>
      </c:catAx>
      <c:valAx>
        <c:axId val="11359864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5984799"/>
        <c:crosses val="autoZero"/>
        <c:crossBetween val="between"/>
      </c:valAx>
      <c:valAx>
        <c:axId val="1136170527"/>
        <c:scaling>
          <c:orientation val="minMax"/>
        </c:scaling>
        <c:delete val="0"/>
        <c:axPos val="r"/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6173007"/>
        <c:crosses val="max"/>
        <c:crossBetween val="between"/>
      </c:valAx>
      <c:catAx>
        <c:axId val="113617300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3617052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SerialBacktrack!$B$17:$B$115</cx:f>
        <cx:lvl ptCount="99" formatCode="General">
          <cx:pt idx="0">421490575.66666669</cx:pt>
          <cx:pt idx="1">430830617</cx:pt>
          <cx:pt idx="2">439497071.33333331</cx:pt>
          <cx:pt idx="3">438519581.33333331</cx:pt>
          <cx:pt idx="4">438297154.66666669</cx:pt>
          <cx:pt idx="5">432563749</cx:pt>
          <cx:pt idx="6">442092712.66666669</cx:pt>
          <cx:pt idx="7">443619610</cx:pt>
          <cx:pt idx="8">437613117.66666669</cx:pt>
          <cx:pt idx="9">438300457.66666669</cx:pt>
          <cx:pt idx="10">442432192.66666669</cx:pt>
          <cx:pt idx="11">431987596.66666669</cx:pt>
          <cx:pt idx="12">439179376.33333331</cx:pt>
          <cx:pt idx="13">445163007</cx:pt>
          <cx:pt idx="14">430383222.66666669</cx:pt>
          <cx:pt idx="15">440045327.33333331</cx:pt>
          <cx:pt idx="16">440001664.33333331</cx:pt>
          <cx:pt idx="17">447482938.66666669</cx:pt>
          <cx:pt idx="18">437592035.66666669</cx:pt>
          <cx:pt idx="19">443961098</cx:pt>
          <cx:pt idx="20">435510546.33333331</cx:pt>
          <cx:pt idx="21">441147999</cx:pt>
          <cx:pt idx="22">440753990.66666669</cx:pt>
          <cx:pt idx="23">442897947.33333331</cx:pt>
          <cx:pt idx="24">444761339.33333331</cx:pt>
          <cx:pt idx="25">425469439</cx:pt>
          <cx:pt idx="26">443017571.33333331</cx:pt>
          <cx:pt idx="27">432750907</cx:pt>
          <cx:pt idx="28">439577150.66666669</cx:pt>
          <cx:pt idx="29">450902558</cx:pt>
          <cx:pt idx="30">439086757.66666669</cx:pt>
          <cx:pt idx="31">452163643.66666669</cx:pt>
          <cx:pt idx="32">446398070</cx:pt>
          <cx:pt idx="33">436186075.33333331</cx:pt>
          <cx:pt idx="34">442588866</cx:pt>
          <cx:pt idx="35">430841539.33333331</cx:pt>
          <cx:pt idx="36">453753827</cx:pt>
          <cx:pt idx="37">441527265.33333331</cx:pt>
          <cx:pt idx="38">440775657.66666669</cx:pt>
          <cx:pt idx="39">458501322.33333331</cx:pt>
          <cx:pt idx="40">435385586.66666669</cx:pt>
          <cx:pt idx="41">437606053.33333331</cx:pt>
          <cx:pt idx="42">443258385.33333331</cx:pt>
          <cx:pt idx="43">448135878.66666669</cx:pt>
          <cx:pt idx="44">442936132</cx:pt>
          <cx:pt idx="45">437379966</cx:pt>
          <cx:pt idx="46">432872593</cx:pt>
          <cx:pt idx="47">447439241.33333331</cx:pt>
          <cx:pt idx="48">453650784.33333331</cx:pt>
          <cx:pt idx="49">450600221.66666669</cx:pt>
          <cx:pt idx="50">445918024</cx:pt>
          <cx:pt idx="51">443435024</cx:pt>
          <cx:pt idx="52">439912071.33333331</cx:pt>
          <cx:pt idx="53">449644798.33333331</cx:pt>
          <cx:pt idx="54">440243841.66666669</cx:pt>
          <cx:pt idx="55">446023149.66666669</cx:pt>
          <cx:pt idx="56">447235709</cx:pt>
          <cx:pt idx="57">436046482</cx:pt>
          <cx:pt idx="58">450559745.66666669</cx:pt>
          <cx:pt idx="59">445652236.33333331</cx:pt>
          <cx:pt idx="60">452854259.33333331</cx:pt>
          <cx:pt idx="61">458896657.66666669</cx:pt>
          <cx:pt idx="62">447724097.33333331</cx:pt>
          <cx:pt idx="63">447020701</cx:pt>
          <cx:pt idx="64">437551772.66666669</cx:pt>
          <cx:pt idx="65">448480571</cx:pt>
          <cx:pt idx="66">439853335.33333331</cx:pt>
          <cx:pt idx="67">454915553</cx:pt>
          <cx:pt idx="68">455244110</cx:pt>
          <cx:pt idx="69">448246392.66666669</cx:pt>
          <cx:pt idx="70">453694958.66666669</cx:pt>
          <cx:pt idx="71">442477173</cx:pt>
          <cx:pt idx="72">447429840</cx:pt>
          <cx:pt idx="73">453828779.66666669</cx:pt>
          <cx:pt idx="74">457828520.33333331</cx:pt>
          <cx:pt idx="75">452306207.33333331</cx:pt>
          <cx:pt idx="76">439539356.33333331</cx:pt>
          <cx:pt idx="77">443460501.66666669</cx:pt>
          <cx:pt idx="78">446952107.66666669</cx:pt>
          <cx:pt idx="79">454435185.66666669</cx:pt>
          <cx:pt idx="80">454724508.33333331</cx:pt>
          <cx:pt idx="81">453664294.66666669</cx:pt>
          <cx:pt idx="82">453030340</cx:pt>
          <cx:pt idx="83">440196545</cx:pt>
          <cx:pt idx="84">445560095.33333331</cx:pt>
          <cx:pt idx="85">452154030.33333331</cx:pt>
          <cx:pt idx="86">458124868.33333331</cx:pt>
          <cx:pt idx="87">446820259.33333331</cx:pt>
          <cx:pt idx="88">448272575.33333331</cx:pt>
          <cx:pt idx="89">458632177.33333331</cx:pt>
          <cx:pt idx="90">440393860</cx:pt>
          <cx:pt idx="91">443906814.66666669</cx:pt>
          <cx:pt idx="92">447382549.66666669</cx:pt>
          <cx:pt idx="93">462932437</cx:pt>
          <cx:pt idx="94">454289928.66666669</cx:pt>
          <cx:pt idx="95">467317109.66666669</cx:pt>
          <cx:pt idx="96">445192593.66666669</cx:pt>
          <cx:pt idx="97">445855710.66666669</cx:pt>
          <cx:pt idx="98">450159999.66666669</cx:pt>
        </cx:lvl>
      </cx:numDim>
    </cx:data>
    <cx:data id="1">
      <cx:numDim type="val">
        <cx:f>SerialBacktrack!$C$17:$C$115</cx:f>
        <cx:lvl ptCount="99" formatCode="General">
          <cx:pt idx="0">466938003</cx:pt>
          <cx:pt idx="1">467005869.66666669</cx:pt>
          <cx:pt idx="2">471811345</cx:pt>
          <cx:pt idx="3">476392567.66666669</cx:pt>
          <cx:pt idx="4">484645344</cx:pt>
          <cx:pt idx="5">490274619</cx:pt>
          <cx:pt idx="6">491014724</cx:pt>
          <cx:pt idx="7">485524581.66666669</cx:pt>
          <cx:pt idx="8">490268391.66666669</cx:pt>
          <cx:pt idx="9">490278409.66666669</cx:pt>
          <cx:pt idx="10">490243533</cx:pt>
          <cx:pt idx="11">490280166</cx:pt>
          <cx:pt idx="12">490383900.33333331</cx:pt>
          <cx:pt idx="13">490340637.33333331</cx:pt>
          <cx:pt idx="14">490244563</cx:pt>
          <cx:pt idx="15">490282723.33333331</cx:pt>
          <cx:pt idx="16">490242048.66666669</cx:pt>
          <cx:pt idx="17">490355642.66666669</cx:pt>
          <cx:pt idx="18">490246912.66666669</cx:pt>
          <cx:pt idx="19">490302555.33333331</cx:pt>
          <cx:pt idx="20">490241047.33333331</cx:pt>
          <cx:pt idx="21">490254121</cx:pt>
          <cx:pt idx="22">490284452.66666669</cx:pt>
          <cx:pt idx="23">490232005.66666669</cx:pt>
          <cx:pt idx="24">490278292.66666669</cx:pt>
          <cx:pt idx="25">490251574.33333331</cx:pt>
          <cx:pt idx="26">490303347</cx:pt>
          <cx:pt idx="27">490252115.33333331</cx:pt>
          <cx:pt idx="28">490280051.33333331</cx:pt>
          <cx:pt idx="29">490250764</cx:pt>
          <cx:pt idx="30">490267068.33333331</cx:pt>
          <cx:pt idx="31">490250367.66666669</cx:pt>
          <cx:pt idx="32">490314518.66666669</cx:pt>
          <cx:pt idx="33">490242540</cx:pt>
          <cx:pt idx="34">490268306.33333331</cx:pt>
          <cx:pt idx="35">490245737</cx:pt>
          <cx:pt idx="36">490257736.33333331</cx:pt>
          <cx:pt idx="37">490310826.66666669</cx:pt>
          <cx:pt idx="38">490332807.66666669</cx:pt>
          <cx:pt idx="39">490312930.33333331</cx:pt>
          <cx:pt idx="40">490325293.33333331</cx:pt>
          <cx:pt idx="41">490268644.66666669</cx:pt>
          <cx:pt idx="42">490250261.66666669</cx:pt>
          <cx:pt idx="43">490253300.66666669</cx:pt>
          <cx:pt idx="44">490318319.33333331</cx:pt>
          <cx:pt idx="45">490271549.66666669</cx:pt>
          <cx:pt idx="46">490251308.66666669</cx:pt>
          <cx:pt idx="47">490263202</cx:pt>
          <cx:pt idx="48">490275096</cx:pt>
          <cx:pt idx="49">490270999.66666669</cx:pt>
          <cx:pt idx="50">490302234</cx:pt>
          <cx:pt idx="51">490277391.33333331</cx:pt>
          <cx:pt idx="52">490362983</cx:pt>
          <cx:pt idx="53">490259529.33333331</cx:pt>
          <cx:pt idx="54">490272655.66666669</cx:pt>
          <cx:pt idx="55">490266945.33333331</cx:pt>
          <cx:pt idx="56">490280974.33333331</cx:pt>
          <cx:pt idx="57">490271358</cx:pt>
          <cx:pt idx="58">490254901</cx:pt>
          <cx:pt idx="59">490240232.33333331</cx:pt>
          <cx:pt idx="60">490273913.66666669</cx:pt>
          <cx:pt idx="61">490256519.66666669</cx:pt>
          <cx:pt idx="62">490312215</cx:pt>
          <cx:pt idx="63">490304369.33333331</cx:pt>
          <cx:pt idx="64">490266749</cx:pt>
          <cx:pt idx="65">490231751</cx:pt>
          <cx:pt idx="66">490262810.66666669</cx:pt>
          <cx:pt idx="67">490252014.33333331</cx:pt>
          <cx:pt idx="68">490299202.33333331</cx:pt>
          <cx:pt idx="69">490276530.33333331</cx:pt>
          <cx:pt idx="70">490264760.33333331</cx:pt>
          <cx:pt idx="71">490270613</cx:pt>
          <cx:pt idx="72">490273235.66666669</cx:pt>
          <cx:pt idx="73">490313758</cx:pt>
          <cx:pt idx="74">490305581.33333331</cx:pt>
          <cx:pt idx="75">490253986.33333331</cx:pt>
          <cx:pt idx="76">490242042.66666669</cx:pt>
          <cx:pt idx="77">490275847</cx:pt>
          <cx:pt idx="78">490240656.66666669</cx:pt>
          <cx:pt idx="79">490295658.33333331</cx:pt>
          <cx:pt idx="80">490256475.33333331</cx:pt>
          <cx:pt idx="81">490259931.66666669</cx:pt>
          <cx:pt idx="82">490256877</cx:pt>
          <cx:pt idx="83">490261636</cx:pt>
          <cx:pt idx="84">490242973</cx:pt>
          <cx:pt idx="85">490257801.33333331</cx:pt>
          <cx:pt idx="86">490274677.66666669</cx:pt>
          <cx:pt idx="87">490274991.66666669</cx:pt>
          <cx:pt idx="88">490242596.66666669</cx:pt>
          <cx:pt idx="89">490262598.66666669</cx:pt>
          <cx:pt idx="90">490265689.66666669</cx:pt>
          <cx:pt idx="91">490256507.66666669</cx:pt>
          <cx:pt idx="92">490273504.66666669</cx:pt>
          <cx:pt idx="93">490293541</cx:pt>
          <cx:pt idx="94">490232466</cx:pt>
          <cx:pt idx="95">490253700</cx:pt>
          <cx:pt idx="96">490310714.66666669</cx:pt>
          <cx:pt idx="97">490269102</cx:pt>
          <cx:pt idx="98">490295908.33333331</cx:pt>
        </cx:lvl>
      </cx:numDim>
    </cx:data>
    <cx:data id="2">
      <cx:numDim type="val">
        <cx:f>SerialBacktrack!$D$17:$D$115</cx:f>
        <cx:lvl ptCount="99" formatCode="General">
          <cx:pt idx="0">465303766.66666669</cx:pt>
          <cx:pt idx="1">463997247.33333331</cx:pt>
          <cx:pt idx="2">468088041.33333331</cx:pt>
          <cx:pt idx="3">469038801.33333331</cx:pt>
          <cx:pt idx="4">468908438.33333331</cx:pt>
          <cx:pt idx="5">463305050.66666669</cx:pt>
          <cx:pt idx="6">468947120.66666669</cx:pt>
          <cx:pt idx="7">468946201.33333331</cx:pt>
          <cx:pt idx="8">468876723</cx:pt>
          <cx:pt idx="9">469252504</cx:pt>
          <cx:pt idx="10">468933478.66666669</cx:pt>
          <cx:pt idx="11">469011396.33333331</cx:pt>
          <cx:pt idx="12">463581444.66666669</cx:pt>
          <cx:pt idx="13">468988204</cx:pt>
          <cx:pt idx="14">472615927</cx:pt>
          <cx:pt idx="15">470416201</cx:pt>
          <cx:pt idx="16">468821159.33333331</cx:pt>
          <cx:pt idx="17">468813470</cx:pt>
          <cx:pt idx="18">473694987</cx:pt>
          <cx:pt idx="19">474105506.66666669</cx:pt>
          <cx:pt idx="20">481431246.33333331</cx:pt>
          <cx:pt idx="21">471312070.66666669</cx:pt>
          <cx:pt idx="22">478851558</cx:pt>
          <cx:pt idx="23">482790617</cx:pt>
          <cx:pt idx="24">473721658.66666669</cx:pt>
          <cx:pt idx="25">468905612.66666669</cx:pt>
          <cx:pt idx="26">474223100</cx:pt>
          <cx:pt idx="27">481455212.33333331</cx:pt>
          <cx:pt idx="28">482067726.33333331</cx:pt>
          <cx:pt idx="29">468759939.66666669</cx:pt>
          <cx:pt idx="30">472511463.66666669</cx:pt>
          <cx:pt idx="31">474495586</cx:pt>
          <cx:pt idx="32">487813219</cx:pt>
          <cx:pt idx="33">482819967.66666669</cx:pt>
          <cx:pt idx="34">486756109</cx:pt>
          <cx:pt idx="35">492065818.66666669</cx:pt>
          <cx:pt idx="36">470828425.66666669</cx:pt>
          <cx:pt idx="37">487332272</cx:pt>
          <cx:pt idx="38">487046666.66666669</cx:pt>
          <cx:pt idx="39">479684645</cx:pt>
          <cx:pt idx="40">471997988.66666669</cx:pt>
          <cx:pt idx="41">486018621</cx:pt>
          <cx:pt idx="42">488050866.66666669</cx:pt>
          <cx:pt idx="43">486841934.33333331</cx:pt>
          <cx:pt idx="44">484600646</cx:pt>
          <cx:pt idx="45">483602979.33333331</cx:pt>
          <cx:pt idx="46">486785427.33333331</cx:pt>
          <cx:pt idx="47">486790966.66666669</cx:pt>
          <cx:pt idx="48">481085427.66666669</cx:pt>
          <cx:pt idx="49">486775048.66666669</cx:pt>
          <cx:pt idx="50">484804210.66666669</cx:pt>
          <cx:pt idx="51">483106686.66666669</cx:pt>
          <cx:pt idx="52">486670260.66666669</cx:pt>
          <cx:pt idx="53">485019230</cx:pt>
          <cx:pt idx="54">483164640.66666669</cx:pt>
          <cx:pt idx="55">478061701</cx:pt>
          <cx:pt idx="56">483312454.66666669</cx:pt>
          <cx:pt idx="57">482031715.66666669</cx:pt>
          <cx:pt idx="58">486743843</cx:pt>
          <cx:pt idx="59">486744191</cx:pt>
          <cx:pt idx="60">481100752.66666669</cx:pt>
          <cx:pt idx="61">492408119.33333331</cx:pt>
          <cx:pt idx="62">486682424</cx:pt>
          <cx:pt idx="63">486701522</cx:pt>
          <cx:pt idx="64">486834995</cx:pt>
          <cx:pt idx="65">486707114.33333331</cx:pt>
          <cx:pt idx="66">486812584</cx:pt>
          <cx:pt idx="67">492370695</cx:pt>
          <cx:pt idx="68">486707743.33333331</cx:pt>
          <cx:pt idx="69">484286837.33333331</cx:pt>
          <cx:pt idx="70">489177782.66666669</cx:pt>
          <cx:pt idx="71">482225427.33333331</cx:pt>
          <cx:pt idx="72">491286506</cx:pt>
          <cx:pt idx="73">486864986.66666669</cx:pt>
          <cx:pt idx="74">492272057.66666669</cx:pt>
          <cx:pt idx="75">481175871.33333331</cx:pt>
          <cx:pt idx="76">486754661</cx:pt>
          <cx:pt idx="77">485668799.66666669</cx:pt>
          <cx:pt idx="78">487569537</cx:pt>
          <cx:pt idx="79">491960120</cx:pt>
          <cx:pt idx="80">483714074.33333331</cx:pt>
          <cx:pt idx="81">489733919.66666669</cx:pt>
          <cx:pt idx="82">492211736.66666669</cx:pt>
          <cx:pt idx="83">491923770.66666669</cx:pt>
          <cx:pt idx="84">491881741</cx:pt>
          <cx:pt idx="85">488294835.33333331</cx:pt>
          <cx:pt idx="86">478983517.33333331</cx:pt>
          <cx:pt idx="87">491903098.33333331</cx:pt>
          <cx:pt idx="88">492015077.66666669</cx:pt>
          <cx:pt idx="89">491885218.33333331</cx:pt>
          <cx:pt idx="90">491899403</cx:pt>
          <cx:pt idx="91">492001418</cx:pt>
          <cx:pt idx="92">492106765.33333331</cx:pt>
          <cx:pt idx="93">491887670.33333331</cx:pt>
          <cx:pt idx="94">491954945.66666669</cx:pt>
          <cx:pt idx="95">486433779.66666669</cx:pt>
          <cx:pt idx="96">491893246.66666669</cx:pt>
          <cx:pt idx="97">488503024</cx:pt>
          <cx:pt idx="98">489919509.33333331</cx:pt>
        </cx:lvl>
      </cx:numDim>
    </cx:data>
    <cx:data id="3">
      <cx:numDim type="val">
        <cx:f>SerialBacktrack!$E$17:$E$115</cx:f>
        <cx:lvl ptCount="99" formatCode="General">
          <cx:pt idx="0">490871831.66666669</cx:pt>
          <cx:pt idx="1">490920564</cx:pt>
          <cx:pt idx="2">490974158</cx:pt>
          <cx:pt idx="3">490910634.66666669</cx:pt>
          <cx:pt idx="4">490887162.66666669</cx:pt>
          <cx:pt idx="5">490907076.66666669</cx:pt>
          <cx:pt idx="6">490877493.66666669</cx:pt>
          <cx:pt idx="7">490906348</cx:pt>
          <cx:pt idx="8">490873501.66666669</cx:pt>
          <cx:pt idx="9">490870272.66666669</cx:pt>
          <cx:pt idx="10">490910846.33333331</cx:pt>
          <cx:pt idx="11">490910256</cx:pt>
          <cx:pt idx="12">490888884.66666669</cx:pt>
          <cx:pt idx="13">490856802.33333331</cx:pt>
          <cx:pt idx="14">490926889.33333331</cx:pt>
          <cx:pt idx="15">490932774.66666669</cx:pt>
          <cx:pt idx="16">490868070.66666669</cx:pt>
          <cx:pt idx="17">490877307.33333331</cx:pt>
          <cx:pt idx="18">490908400.66666669</cx:pt>
          <cx:pt idx="19">490901040.66666669</cx:pt>
          <cx:pt idx="20">490872221.33333331</cx:pt>
          <cx:pt idx="21">490879860.66666669</cx:pt>
          <cx:pt idx="22">490909653</cx:pt>
          <cx:pt idx="23">490870382.33333331</cx:pt>
          <cx:pt idx="24">490996371.66666669</cx:pt>
          <cx:pt idx="25">490885175</cx:pt>
          <cx:pt idx="26">490896477.66666669</cx:pt>
          <cx:pt idx="27">490910783</cx:pt>
          <cx:pt idx="28">490911599.33333331</cx:pt>
          <cx:pt idx="29">490874760.33333331</cx:pt>
          <cx:pt idx="30">490898440.66666669</cx:pt>
          <cx:pt idx="31">490905854.33333331</cx:pt>
          <cx:pt idx="32">490908528.33333331</cx:pt>
          <cx:pt idx="33">490870161</cx:pt>
          <cx:pt idx="34">490870717</cx:pt>
          <cx:pt idx="35">490919901.33333331</cx:pt>
          <cx:pt idx="36">490915318.33333331</cx:pt>
          <cx:pt idx="37">490874242.33333331</cx:pt>
          <cx:pt idx="38">490933947</cx:pt>
          <cx:pt idx="39">490919850.66666669</cx:pt>
          <cx:pt idx="40">490924833.33333331</cx:pt>
          <cx:pt idx="41">490870233.33333331</cx:pt>
          <cx:pt idx="42">490869122.66666669</cx:pt>
          <cx:pt idx="43">490904088.33333331</cx:pt>
          <cx:pt idx="44">490874558</cx:pt>
          <cx:pt idx="45">490932197</cx:pt>
          <cx:pt idx="46">490884575</cx:pt>
          <cx:pt idx="47">490878066</cx:pt>
          <cx:pt idx="48">490919402.66666669</cx:pt>
          <cx:pt idx="49">490913952.33333331</cx:pt>
          <cx:pt idx="50">490904750.66666669</cx:pt>
          <cx:pt idx="51">490880966.66666669</cx:pt>
          <cx:pt idx="52">490911435.66666669</cx:pt>
          <cx:pt idx="53">490920168</cx:pt>
          <cx:pt idx="54">490878467.66666669</cx:pt>
          <cx:pt idx="55">490892148.66666669</cx:pt>
          <cx:pt idx="56">490906003</cx:pt>
          <cx:pt idx="57">490910187.66666669</cx:pt>
          <cx:pt idx="58">490871455.33333331</cx:pt>
          <cx:pt idx="59">490876299.66666669</cx:pt>
          <cx:pt idx="60">490917393.66666669</cx:pt>
          <cx:pt idx="61">490905692.66666669</cx:pt>
          <cx:pt idx="62">490902237.66666669</cx:pt>
          <cx:pt idx="63">490890433</cx:pt>
          <cx:pt idx="64">490892777</cx:pt>
          <cx:pt idx="65">490883246</cx:pt>
          <cx:pt idx="66">490915832.66666669</cx:pt>
          <cx:pt idx="67">490862274.66666669</cx:pt>
          <cx:pt idx="68">490877569.66666669</cx:pt>
          <cx:pt idx="69">490909706.33333331</cx:pt>
          <cx:pt idx="70">490905678.66666669</cx:pt>
          <cx:pt idx="71">490879238.33333331</cx:pt>
          <cx:pt idx="72">490881859.66666669</cx:pt>
          <cx:pt idx="73">490943093</cx:pt>
          <cx:pt idx="74">490914794.66666669</cx:pt>
          <cx:pt idx="75">490887295</cx:pt>
          <cx:pt idx="76">490868458.66666669</cx:pt>
          <cx:pt idx="77">490900090.66666669</cx:pt>
          <cx:pt idx="78">490913910.66666669</cx:pt>
          <cx:pt idx="79">490869397.66666669</cx:pt>
          <cx:pt idx="80">490877852</cx:pt>
          <cx:pt idx="81">490914883.66666669</cx:pt>
          <cx:pt idx="82">490873096.66666669</cx:pt>
          <cx:pt idx="83">490915908.66666669</cx:pt>
          <cx:pt idx="84">490861534.66666669</cx:pt>
          <cx:pt idx="85">490904156.33333331</cx:pt>
          <cx:pt idx="86">490903549</cx:pt>
          <cx:pt idx="87">490902941.33333331</cx:pt>
          <cx:pt idx="88">490868706.33333331</cx:pt>
          <cx:pt idx="89">490885356</cx:pt>
          <cx:pt idx="90">490900460</cx:pt>
          <cx:pt idx="91">490910912</cx:pt>
          <cx:pt idx="92">490875269.66666669</cx:pt>
          <cx:pt idx="93">490863708</cx:pt>
          <cx:pt idx="94">490913743</cx:pt>
          <cx:pt idx="95">490905739.66666669</cx:pt>
          <cx:pt idx="96">490912684.33333331</cx:pt>
          <cx:pt idx="97">490893952</cx:pt>
          <cx:pt idx="98">490910428.33333331</cx:pt>
        </cx:lvl>
      </cx:numDim>
    </cx:data>
    <cx:data id="4">
      <cx:numDim type="val">
        <cx:f>SerialBacktrack!$F$17:$F$115</cx:f>
        <cx:lvl ptCount="99" formatCode="General">
          <cx:pt idx="0">422156230</cx:pt>
          <cx:pt idx="1">422119494.66666669</cx:pt>
          <cx:pt idx="2">422099026.33333331</cx:pt>
          <cx:pt idx="3">422145554.33333331</cx:pt>
          <cx:pt idx="4">422126336</cx:pt>
          <cx:pt idx="5">422137881.33333331</cx:pt>
          <cx:pt idx="6">422141111</cx:pt>
          <cx:pt idx="7">422148194.33333331</cx:pt>
          <cx:pt idx="8">422122951.66666669</cx:pt>
          <cx:pt idx="9">422136320.66666669</cx:pt>
          <cx:pt idx="10">422123803.33333331</cx:pt>
          <cx:pt idx="11">422120904.33333331</cx:pt>
          <cx:pt idx="12">422115661.66666669</cx:pt>
          <cx:pt idx="13">422141252.33333331</cx:pt>
          <cx:pt idx="14">422186495.66666669</cx:pt>
          <cx:pt idx="15">422105784</cx:pt>
          <cx:pt idx="16">422131322.66666669</cx:pt>
          <cx:pt idx="17">422181027.66666669</cx:pt>
          <cx:pt idx="18">422115942</cx:pt>
          <cx:pt idx="19">422147955.66666669</cx:pt>
          <cx:pt idx="20">422128685.33333331</cx:pt>
          <cx:pt idx="21">422254848.33333331</cx:pt>
          <cx:pt idx="22">422161811</cx:pt>
          <cx:pt idx="23">422150960.66666669</cx:pt>
          <cx:pt idx="24">422156186.66666669</cx:pt>
          <cx:pt idx="25">422111656</cx:pt>
          <cx:pt idx="26">422103705</cx:pt>
          <cx:pt idx="27">422373635</cx:pt>
          <cx:pt idx="28">422215701.66666669</cx:pt>
          <cx:pt idx="29">422213376</cx:pt>
          <cx:pt idx="30">422112474</cx:pt>
          <cx:pt idx="31">422301293</cx:pt>
          <cx:pt idx="32">422149418.66666669</cx:pt>
          <cx:pt idx="33">422282282.66666669</cx:pt>
          <cx:pt idx="34">422182110.33333331</cx:pt>
          <cx:pt idx="35">422141746.33333331</cx:pt>
          <cx:pt idx="36">422116677.33333331</cx:pt>
          <cx:pt idx="37">422122545.33333331</cx:pt>
          <cx:pt idx="38">422293795.33333331</cx:pt>
          <cx:pt idx="39">422153397</cx:pt>
          <cx:pt idx="40">422283500.33333331</cx:pt>
          <cx:pt idx="41">422322667.66666669</cx:pt>
          <cx:pt idx="42">422345446</cx:pt>
          <cx:pt idx="43">422227877</cx:pt>
          <cx:pt idx="44">422337999</cx:pt>
          <cx:pt idx="45">422270863.66666669</cx:pt>
          <cx:pt idx="46">422199996.33333331</cx:pt>
          <cx:pt idx="47">422124944.66666669</cx:pt>
          <cx:pt idx="48">422154059</cx:pt>
          <cx:pt idx="49">422101820.33333331</cx:pt>
          <cx:pt idx="50">422146560</cx:pt>
          <cx:pt idx="51">422132480.66666669</cx:pt>
          <cx:pt idx="52">422115658</cx:pt>
          <cx:pt idx="53">422127828.66666669</cx:pt>
          <cx:pt idx="54">422400675.66666669</cx:pt>
          <cx:pt idx="55">422579407.66666669</cx:pt>
          <cx:pt idx="56">422191440.33333331</cx:pt>
          <cx:pt idx="57">422132257.33333331</cx:pt>
          <cx:pt idx="58">422119549.33333331</cx:pt>
          <cx:pt idx="59">422407291.66666669</cx:pt>
          <cx:pt idx="60">422578333.33333331</cx:pt>
          <cx:pt idx="61">422222206</cx:pt>
          <cx:pt idx="62">422197293.33333331</cx:pt>
          <cx:pt idx="63">422418664.33333331</cx:pt>
          <cx:pt idx="64">422209047.66666669</cx:pt>
          <cx:pt idx="65">422136391.66666669</cx:pt>
          <cx:pt idx="66">422129499.66666669</cx:pt>
          <cx:pt idx="67">422116166.33333331</cx:pt>
          <cx:pt idx="68">422120455.33333331</cx:pt>
          <cx:pt idx="69">422357937.66666669</cx:pt>
          <cx:pt idx="70">422283754</cx:pt>
          <cx:pt idx="71">422163389.66666669</cx:pt>
          <cx:pt idx="72">422123112.66666669</cx:pt>
          <cx:pt idx="73">422121915.66666669</cx:pt>
          <cx:pt idx="74">422129658.33333331</cx:pt>
          <cx:pt idx="75">422122819</cx:pt>
          <cx:pt idx="76">422146117.33333331</cx:pt>
          <cx:pt idx="77">422120076</cx:pt>
          <cx:pt idx="78">422139070</cx:pt>
          <cx:pt idx="79">422088966</cx:pt>
          <cx:pt idx="80">422137611.66666669</cx:pt>
          <cx:pt idx="81">422113116</cx:pt>
          <cx:pt idx="82">422146692</cx:pt>
          <cx:pt idx="83">422173012</cx:pt>
          <cx:pt idx="84">422093672.33333331</cx:pt>
          <cx:pt idx="85">422147648</cx:pt>
          <cx:pt idx="86">422120461</cx:pt>
          <cx:pt idx="87">422152180</cx:pt>
          <cx:pt idx="88">422124836.66666669</cx:pt>
          <cx:pt idx="89">422140271</cx:pt>
          <cx:pt idx="90">422110983</cx:pt>
          <cx:pt idx="91">422117285.66666669</cx:pt>
          <cx:pt idx="92">422142893.33333331</cx:pt>
          <cx:pt idx="93">422222460</cx:pt>
          <cx:pt idx="94">422127356</cx:pt>
          <cx:pt idx="95">422138259</cx:pt>
          <cx:pt idx="96">422109908.66666669</cx:pt>
          <cx:pt idx="97">422154804.33333331</cx:pt>
          <cx:pt idx="98">422131593.33333331</cx:pt>
        </cx:lvl>
      </cx:numDim>
    </cx:data>
    <cx:data id="5">
      <cx:numDim type="val">
        <cx:f>SerialBacktrack!$G$17:$G$115</cx:f>
        <cx:lvl ptCount="99" formatCode="General">
          <cx:pt idx="0">419601728.66666669</cx:pt>
          <cx:pt idx="1">419617778</cx:pt>
          <cx:pt idx="2">419596614.66666669</cx:pt>
          <cx:pt idx="3">419601274</cx:pt>
          <cx:pt idx="4">419590216.66666669</cx:pt>
          <cx:pt idx="5">419611053.33333331</cx:pt>
          <cx:pt idx="6">419588680.33333331</cx:pt>
          <cx:pt idx="7">419621093.66666669</cx:pt>
          <cx:pt idx="8">419604069.66666669</cx:pt>
          <cx:pt idx="9">419595667.66666669</cx:pt>
          <cx:pt idx="10">419614284</cx:pt>
          <cx:pt idx="11">419591943.33333331</cx:pt>
          <cx:pt idx="12">419600105</cx:pt>
          <cx:pt idx="13">419609034.66666669</cx:pt>
          <cx:pt idx="14">419597038.66666669</cx:pt>
          <cx:pt idx="15">419602323.33333331</cx:pt>
          <cx:pt idx="16">419600727</cx:pt>
          <cx:pt idx="17">419596756</cx:pt>
          <cx:pt idx="18">419597576</cx:pt>
          <cx:pt idx="19">419593323.66666669</cx:pt>
          <cx:pt idx="20">419595830.33333331</cx:pt>
          <cx:pt idx="21">419600587.66666669</cx:pt>
          <cx:pt idx="22">419601687.66666669</cx:pt>
          <cx:pt idx="23">419595023.33333331</cx:pt>
          <cx:pt idx="24">419602734.33333331</cx:pt>
          <cx:pt idx="25">419594510.33333331</cx:pt>
          <cx:pt idx="26">419603747</cx:pt>
          <cx:pt idx="27">419596462.33333331</cx:pt>
          <cx:pt idx="28">419590387</cx:pt>
          <cx:pt idx="29">419601416.66666669</cx:pt>
          <cx:pt idx="30">419587999.33333331</cx:pt>
          <cx:pt idx="31">419595084.66666669</cx:pt>
          <cx:pt idx="32">419601149.66666669</cx:pt>
          <cx:pt idx="33">419594240</cx:pt>
          <cx:pt idx="34">419601591</cx:pt>
          <cx:pt idx="35">419591175.33333331</cx:pt>
          <cx:pt idx="36">419601231</cx:pt>
          <cx:pt idx="37">419609811.66666669</cx:pt>
          <cx:pt idx="38">419610437.66666669</cx:pt>
          <cx:pt idx="39">419604715.66666669</cx:pt>
          <cx:pt idx="40">419590810</cx:pt>
          <cx:pt idx="41">419596700.66666669</cx:pt>
          <cx:pt idx="42">419596199.33333331</cx:pt>
          <cx:pt idx="43">419605143.33333331</cx:pt>
          <cx:pt idx="44">419599957.66666669</cx:pt>
          <cx:pt idx="45">419612909.33333331</cx:pt>
          <cx:pt idx="46">419609427</cx:pt>
          <cx:pt idx="47">419602188.66666669</cx:pt>
          <cx:pt idx="48">419595301</cx:pt>
          <cx:pt idx="49">419597838</cx:pt>
          <cx:pt idx="50">419660166</cx:pt>
          <cx:pt idx="51">419588541.33333331</cx:pt>
          <cx:pt idx="52">419598159.33333331</cx:pt>
          <cx:pt idx="53">419603062</cx:pt>
          <cx:pt idx="54">419607542.33333331</cx:pt>
          <cx:pt idx="55">419601696</cx:pt>
          <cx:pt idx="56">419634945.66666669</cx:pt>
          <cx:pt idx="57">419608749</cx:pt>
          <cx:pt idx="58">419596204</cx:pt>
          <cx:pt idx="59">419610787</cx:pt>
          <cx:pt idx="60">419607633.33333331</cx:pt>
          <cx:pt idx="61">419598660</cx:pt>
          <cx:pt idx="62">419609166.33333331</cx:pt>
          <cx:pt idx="63">419597366.33333331</cx:pt>
          <cx:pt idx="64">419604050</cx:pt>
          <cx:pt idx="65">419595185.66666669</cx:pt>
          <cx:pt idx="66">419584110.66666669</cx:pt>
          <cx:pt idx="67">419615434</cx:pt>
          <cx:pt idx="68">419591583.33333331</cx:pt>
          <cx:pt idx="69">419603946.33333331</cx:pt>
          <cx:pt idx="70">419603258</cx:pt>
          <cx:pt idx="71">419605028.33333331</cx:pt>
          <cx:pt idx="72">419613420.66666669</cx:pt>
          <cx:pt idx="73">419600505.33333331</cx:pt>
          <cx:pt idx="74">419613530</cx:pt>
          <cx:pt idx="75">419608620.33333331</cx:pt>
          <cx:pt idx="76">419603049</cx:pt>
          <cx:pt idx="77">419603038</cx:pt>
          <cx:pt idx="78">419600503.66666669</cx:pt>
          <cx:pt idx="79">419600683</cx:pt>
          <cx:pt idx="80">419597074.33333331</cx:pt>
          <cx:pt idx="81">419602112</cx:pt>
          <cx:pt idx="82">419592412</cx:pt>
          <cx:pt idx="83">419606387.66666669</cx:pt>
          <cx:pt idx="84">419594902</cx:pt>
          <cx:pt idx="85">419599399</cx:pt>
          <cx:pt idx="86">419609906.66666669</cx:pt>
          <cx:pt idx="87">419589875.66666669</cx:pt>
          <cx:pt idx="88">419605554.33333331</cx:pt>
          <cx:pt idx="89">419591133.33333331</cx:pt>
          <cx:pt idx="90">419597678.66666669</cx:pt>
          <cx:pt idx="91">419604317</cx:pt>
          <cx:pt idx="92">419588867</cx:pt>
          <cx:pt idx="93">419607012.66666669</cx:pt>
          <cx:pt idx="94">419594656</cx:pt>
          <cx:pt idx="95">419602417.33333331</cx:pt>
          <cx:pt idx="96">419602666.66666669</cx:pt>
          <cx:pt idx="97">419603292.33333331</cx:pt>
          <cx:pt idx="98">419603870</cx:pt>
        </cx:lvl>
      </cx:numDim>
    </cx:data>
    <cx:data id="6">
      <cx:numDim type="val">
        <cx:f>SerialBacktrack!$H$17:$H$115</cx:f>
        <cx:lvl ptCount="99" formatCode="General">
          <cx:pt idx="0">447727022.6111111</cx:pt>
          <cx:pt idx="1">449081928.44444442</cx:pt>
          <cx:pt idx="2">452011042.77777773</cx:pt>
          <cx:pt idx="3">452768068.8888889</cx:pt>
          <cx:pt idx="4">454075775.3888889</cx:pt>
          <cx:pt idx="5">453133238.33333343</cx:pt>
          <cx:pt idx="6">455776973.72222227</cx:pt>
          <cx:pt idx="7">455127671.5</cx:pt>
          <cx:pt idx="8">454893125.8888889</cx:pt>
          <cx:pt idx="9">455072272.05555558</cx:pt>
          <cx:pt idx="10">455709689.66666669</cx:pt>
          <cx:pt idx="11">453983710.44444448</cx:pt>
          <cx:pt idx="12">454291562.1111111</cx:pt>
          <cx:pt idx="13">456183156.27777773</cx:pt>
          <cx:pt idx="14">454325689.38888884</cx:pt>
          <cx:pt idx="15">455564188.94444442</cx:pt>
          <cx:pt idx="16">455277498.77777773</cx:pt>
          <cx:pt idx="17">456551190.3888889</cx:pt>
          <cx:pt idx="18">455692642.33333331</cx:pt>
          <cx:pt idx="19">456835246.66666669</cx:pt>
          <cx:pt idx="20">456629929.5</cx:pt>
          <cx:pt idx="21">455908247.8888889</cx:pt>
          <cx:pt idx="22">457093858.83333331</cx:pt>
          <cx:pt idx="23">458089489.3888889</cx:pt>
          <cx:pt idx="24">456919430.55555558</cx:pt>
          <cx:pt idx="25">452869661.22222227</cx:pt>
          <cx:pt idx="26">456691324.66666669</cx:pt>
          <cx:pt idx="27">456223185.83333331</cx:pt>
          <cx:pt idx="28">457440436.05555552</cx:pt>
          <cx:pt idx="29">457100469.1111111</cx:pt>
          <cx:pt idx="30">455744033.94444448</cx:pt>
          <cx:pt idx="31">458285304.8888889</cx:pt>
          <cx:pt idx="32">459530817.38888884</cx:pt>
          <cx:pt idx="33">456999211.1111111</cx:pt>
          <cx:pt idx="34">458711283.27777773</cx:pt>
          <cx:pt idx="35">457634319.66666669</cx:pt>
          <cx:pt idx="36">457912202.6111111</cx:pt>
          <cx:pt idx="37">458629493.88888884</cx:pt>
          <cx:pt idx="38">458498885.33333331</cx:pt>
          <cx:pt idx="39">460196143.49999994</cx:pt>
          <cx:pt idx="40">455084668.72222227</cx:pt>
          <cx:pt idx="41">457780486.77777773</cx:pt>
          <cx:pt idx="42">459061713.61111116</cx:pt>
          <cx:pt idx="43">459661370.3888889</cx:pt>
          <cx:pt idx="44">458444601.99999994</cx:pt>
          <cx:pt idx="45">457345077.5</cx:pt>
          <cx:pt idx="46">457100554.55555558</cx:pt>
          <cx:pt idx="47">459516434.88888884</cx:pt>
          <cx:pt idx="48">459613345.11111116</cx:pt>
          <cx:pt idx="49">460043313.44444442</cx:pt>
          <cx:pt idx="50">458955990.8888889</cx:pt>
          <cx:pt idx="51">458236848.44444448</cx:pt>
          <cx:pt idx="52">458261761.33333343</cx:pt>
          <cx:pt idx="53">459595769.38888884</cx:pt>
          <cx:pt idx="54">457761303.94444448</cx:pt>
          <cx:pt idx="55">457904174.72222227</cx:pt>
          <cx:pt idx="56">458926921.16666669</cx:pt>
          <cx:pt idx="57">456833458.27777785</cx:pt>
          <cx:pt idx="58">460024283.05555558</cx:pt>
          <cx:pt idx="59">459255173</cx:pt>
          <cx:pt idx="60">459555381.00000006</cx:pt>
          <cx:pt idx="61">462381309.22222227</cx:pt>
          <cx:pt idx="62">459571238.94444448</cx:pt>
          <cx:pt idx="63">459488842.66666669</cx:pt>
          <cx:pt idx="64">457893231.8888889</cx:pt>
          <cx:pt idx="65">459672376.6111111</cx:pt>
          <cx:pt idx="66">458259695.5</cx:pt>
          <cx:pt idx="67">461688689.55555558</cx:pt>
          <cx:pt idx="68">460806777.33333331</cx:pt>
          <cx:pt idx="69">459280225.1111111</cx:pt>
          <cx:pt idx="70">460988365.3888889</cx:pt>
          <cx:pt idx="71">457936811.6111111</cx:pt>
          <cx:pt idx="72">460267995.77777773</cx:pt>
          <cx:pt idx="73">460612173.05555558</cx:pt>
          <cx:pt idx="74">462177357.05555558</cx:pt>
          <cx:pt idx="75">459392466.55555558</cx:pt>
          <cx:pt idx="76">458192280.83333331</cx:pt>
          <cx:pt idx="77">458671392.16666669</cx:pt>
          <cx:pt idx="78">459569297.6111111</cx:pt>
          <cx:pt idx="79">461541668.44444448</cx:pt>
          <cx:pt idx="80">460217932.66666669</cx:pt>
          <cx:pt idx="81">461048042.94444448</cx:pt>
          <cx:pt idx="82">461351859.05555558</cx:pt>
          <cx:pt idx="83">459179543.33333331</cx:pt>
          <cx:pt idx="84">460039153.05555558</cx:pt>
          <cx:pt idx="85">460559645.05555552</cx:pt>
          <cx:pt idx="86">460002829.99999994</cx:pt>
          <cx:pt idx="87">460273891.05555552</cx:pt>
          <cx:pt idx="88">460521557.83333331</cx:pt>
          <cx:pt idx="89">462232792.44444442</cx:pt>
          <cx:pt idx="90">459194679.05555558</cx:pt>
          <cx:pt idx="91">459799542.5</cx:pt>
          <cx:pt idx="92">460394974.94444448</cx:pt>
          <cx:pt idx="93">462967804.83333325</cx:pt>
          <cx:pt idx="94">461518849.22222227</cx:pt>
          <cx:pt idx="95">462775167.55555558</cx:pt>
          <cx:pt idx="96">460003635.77777773</cx:pt>
          <cx:pt idx="97">459546647.55555558</cx:pt>
          <cx:pt idx="98">460503551.5</cx:pt>
        </cx:lvl>
      </cx:numDim>
    </cx:data>
  </cx:chartData>
  <cx:chart>
    <cx:title pos="t" align="ctr" overlay="0">
      <cx:tx>
        <cx:txData>
          <cx:v>Serial Single Core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2200" b="1" i="0" u="none" strike="noStrike" baseline="0" dirty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</a:rPr>
            <a:t>Serial Single Core</a:t>
          </a:r>
        </a:p>
      </cx:txPr>
    </cx:title>
    <cx:plotArea>
      <cx:plotAreaRegion>
        <cx:series layoutId="boxWhisker" uniqueId="{73B0713F-25AD-BA43-927E-BC909964B922}">
          <cx:tx>
            <cx:txData>
              <cx:f/>
              <cx:v>CPI1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0B1C79B1-5F99-8345-AC16-07D271BA545E}">
          <cx:tx>
            <cx:txData>
              <cx:f/>
              <cx:v>CPI2</cx:v>
            </cx:txData>
          </cx:tx>
          <cx:dataId val="1"/>
          <cx:layoutPr>
            <cx:visibility meanLine="0" meanMarker="1" nonoutliers="0" outliers="1"/>
            <cx:statistics quartileMethod="exclusive"/>
          </cx:layoutPr>
        </cx:series>
        <cx:series layoutId="boxWhisker" uniqueId="{4E926A8B-4928-0C41-B175-1EECE7238D44}">
          <cx:tx>
            <cx:txData>
              <cx:f/>
              <cx:v>CPI3</cx:v>
            </cx:txData>
          </cx:tx>
          <cx:dataId val="2"/>
          <cx:layoutPr>
            <cx:visibility meanLine="0" meanMarker="1" nonoutliers="0" outliers="1"/>
            <cx:statistics quartileMethod="exclusive"/>
          </cx:layoutPr>
        </cx:series>
        <cx:series layoutId="boxWhisker" uniqueId="{75052A6F-F4B3-3542-8AF7-63939DC26747}">
          <cx:tx>
            <cx:txData>
              <cx:f/>
              <cx:v>CPI4</cx:v>
            </cx:txData>
          </cx:tx>
          <cx:dataId val="3"/>
          <cx:layoutPr>
            <cx:visibility meanLine="0" meanMarker="1" nonoutliers="0" outliers="1"/>
            <cx:statistics quartileMethod="exclusive"/>
          </cx:layoutPr>
        </cx:series>
        <cx:series layoutId="boxWhisker" uniqueId="{326F25B7-28B5-5549-9F4E-7B3648D859D2}">
          <cx:tx>
            <cx:txData>
              <cx:f/>
              <cx:v>CPI5</cx:v>
            </cx:txData>
          </cx:tx>
          <cx:dataId val="4"/>
          <cx:layoutPr>
            <cx:visibility meanLine="0" meanMarker="1" nonoutliers="0" outliers="1"/>
            <cx:statistics quartileMethod="exclusive"/>
          </cx:layoutPr>
        </cx:series>
        <cx:series layoutId="boxWhisker" uniqueId="{834D5D13-3E30-E647-9DB3-2CCC1CDD5BC7}">
          <cx:tx>
            <cx:txData>
              <cx:f/>
              <cx:v>CPI6</cx:v>
            </cx:txData>
          </cx:tx>
          <cx:dataId val="5"/>
          <cx:layoutPr>
            <cx:visibility meanLine="0" meanMarker="1" nonoutliers="0" outliers="1"/>
            <cx:statistics quartileMethod="exclusive"/>
          </cx:layoutPr>
        </cx:series>
        <cx:series layoutId="boxWhisker" uniqueId="{EB28EBC8-E377-C74A-9C5D-B2D720CB5C04}">
          <cx:tx>
            <cx:txData>
              <cx:f/>
              <cx:v>ALL</cx:v>
            </cx:txData>
          </cx:tx>
          <cx:dataId val="6"/>
          <cx:layoutPr>
            <cx:visibility meanLine="0" meanMarker="1" nonoutliers="0" outliers="1"/>
            <cx:statistics quartileMethod="exclusive"/>
          </cx:layoutPr>
        </cx:series>
      </cx:plotAreaRegion>
      <cx:axis id="0" hidden="1">
        <cx:catScaling gapWidth="1.5"/>
        <cx:tickLabels/>
      </cx:axis>
      <cx:axis id="1">
        <cx:valScaling/>
        <cx:majorGridlines/>
        <cx:tickLabels/>
      </cx:axis>
    </cx:plotArea>
    <cx:legend pos="b" align="ctr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0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/>
  </cs:chartArea>
  <cs:dataLabel>
    <cs:lnRef idx="0"/>
    <cs:fillRef idx="0"/>
    <cs:effectRef idx="0"/>
    <cs:fontRef idx="minor">
      <a:schemeClr val="dk1"/>
    </cs:fontRef>
    <cs:defRPr sz="1197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75000"/>
            <a:lumOff val="2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  <a:lumOff val="10000"/>
              </a:schemeClr>
            </a:gs>
            <a:gs pos="0">
              <a:schemeClr val="lt1">
                <a:lumMod val="75000"/>
                <a:alpha val="36000"/>
                <a:lumOff val="10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chemeClr val="bg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/>
  </cs:title>
  <cs:trendline>
    <cs:lnRef idx="0"/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defRPr sz="1197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png>
</file>

<file path=ppt/media/image3.png>
</file>

<file path=ppt/media/image4.pn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030E2-C406-7645-8E8E-FFBEF4A8E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C7417C-1C0D-C741-93BF-B7A9D58CAF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D86D2-C038-224A-A4C1-30C9E2EF7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24271-605E-854D-8D44-08F6E0897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465E1-31EF-F24D-A566-ABA2ACE1A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87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CB81E-5853-144A-BA27-7B11E0094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3C66E6-416C-0F40-9F9F-7B011FEC7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2E36F-D838-3C43-86E9-D863D362B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AC119-66BF-034D-8D5B-991D2DC5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6EBC9-E97C-F44B-9463-CCF29B1E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18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CC4E25-0C4C-0649-98BC-C989CE1E0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41F38E-082B-0842-B138-1F678D7306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3A768-8DCD-4B44-BE28-B41813EF9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C4F16-DBF0-FF42-84EC-DB92A2FE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4822F-4E0B-E74D-AB2F-6748D76E1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886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43FEC-7CEA-0542-8566-D3F7925A5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DDCD3-E76F-434A-87A9-D36BC29E0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7D95C-23DF-4440-B2C6-D90B7B031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8E2D2-15A9-724F-A2AA-2F44C4F4E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528D7-7299-C040-8FBA-0EA5B0D81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066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65B1C-9F33-6E45-83E9-3F540838E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4FD96-2E68-BD4B-93BB-E044DABBC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A7363-2773-9B44-81EA-479F35150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99489-23C3-054B-A077-7AA13935C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F3DD1-8F2B-B243-9D3C-B758D7A6E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96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E0B62-5F1D-214F-B7A8-749685286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9223A-4A87-6040-85DF-79E29F9B1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26C777-783E-194A-895D-51D94D006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95A2D0-106B-C54A-8B4E-BB9B7D2F2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69889E-965D-3246-AE1F-454B7C29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C3D09-237F-CC43-9284-1204E208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25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9047-FF4F-C248-817E-65CB27ED4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E9D84-E43C-EA41-AF91-37C27EC4B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83A3AB-E9C1-F449-91BD-A983F0E20B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C09B-4FFC-8E48-8DB0-1863BF03F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89EABF-A32B-AB49-AA98-80F6B9517B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6EA788-BB85-5841-BB4B-0CEC2B218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F8562E-3E49-6F43-908B-54E5D3196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3AF741-0407-414E-9714-6C2DE04C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80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46220-17ED-ED4A-A887-725FD5E85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12B211-5919-D34C-A2A1-2CEC2C63E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253651-5557-5F45-A47F-D93F12DA9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1F08B6-9B8D-F447-B2B2-F3392979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342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9154-4016-A643-82B6-DE3537241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9CA63E-B44A-0F4D-9377-D1AFDDA16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25699-7E0A-C945-B5B4-82AAA491F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20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AB3A6-F861-B043-A218-B311792F8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3FC42-81D1-3E4A-8043-7ED696F08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5EB02-B716-2948-93F8-B6564462A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6FAEC-47CC-0E45-A55B-298933F70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7C273-0712-9949-A5DD-ADD1B9520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180364-EDBB-9D42-BB62-03F92AFCE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89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79D59-46C5-474D-99CA-9FAA0BCB9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63ADE6-E9D6-3B43-BF6F-C8FC46E36F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58F050-9AA7-CE40-ADF2-0E2D9F7A7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A397E-70D2-4349-BF63-84DE406B0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E4CB5A-C43B-A445-8CA3-7786C1073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67231-AE0C-684A-972E-92C79C1C8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879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9AD9EE-63B4-2E4E-B19B-C05FB6C99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20CCF-97E6-494E-941A-51774DA1F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754C2-AFE5-B545-A195-64D77271F5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BE724-E1CC-D14F-BFC5-527418CF510E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85434-A7FB-B247-A0FB-8F669EDF0E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4ADBC-8F64-9040-B982-BAA05F1FDB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802BF-9D2E-2143-97ED-F491A63D8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43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en.wikipedia.org/wiki/Sudoku_solving_algorithm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Dancing_Links#cite_note-1" TargetMode="External"/><Relationship Id="rId13" Type="http://schemas.openxmlformats.org/officeDocument/2006/relationships/hyperlink" Target="https://en.wikipedia.org/wiki/Algorithm" TargetMode="External"/><Relationship Id="rId3" Type="http://schemas.openxmlformats.org/officeDocument/2006/relationships/hyperlink" Target="https://en.wikipedia.org/wiki/Dancing_links" TargetMode="External"/><Relationship Id="rId7" Type="http://schemas.openxmlformats.org/officeDocument/2006/relationships/hyperlink" Target="https://en.wikipedia.org/wiki/Algorithm_X" TargetMode="External"/><Relationship Id="rId12" Type="http://schemas.openxmlformats.org/officeDocument/2006/relationships/hyperlink" Target="https://en.wikipedia.org/wiki/Backtracking" TargetMode="External"/><Relationship Id="rId17" Type="http://schemas.openxmlformats.org/officeDocument/2006/relationships/hyperlink" Target="https://en.wikipedia.org/wiki/Dancing_Links" TargetMode="External"/><Relationship Id="rId2" Type="http://schemas.openxmlformats.org/officeDocument/2006/relationships/hyperlink" Target="https://en.wikipedia.org/wiki/Exact_cover" TargetMode="External"/><Relationship Id="rId16" Type="http://schemas.openxmlformats.org/officeDocument/2006/relationships/hyperlink" Target="https://en.wikipedia.org/wiki/Sudok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Donald_Knuth" TargetMode="External"/><Relationship Id="rId11" Type="http://schemas.openxmlformats.org/officeDocument/2006/relationships/hyperlink" Target="https://en.wikipedia.org/wiki/Depth-first" TargetMode="External"/><Relationship Id="rId5" Type="http://schemas.openxmlformats.org/officeDocument/2006/relationships/hyperlink" Target="https://en.wikipedia.org/wiki/Computer_science" TargetMode="External"/><Relationship Id="rId15" Type="http://schemas.openxmlformats.org/officeDocument/2006/relationships/hyperlink" Target="https://en.wikipedia.org/wiki/Eight_queens_puzzle" TargetMode="External"/><Relationship Id="rId10" Type="http://schemas.openxmlformats.org/officeDocument/2006/relationships/hyperlink" Target="https://en.wikipedia.org/wiki/Nondeterministic_algorithm" TargetMode="External"/><Relationship Id="rId4" Type="http://schemas.openxmlformats.org/officeDocument/2006/relationships/hyperlink" Target="https://en.wikipedia.org/wiki/Sudoku_solving_algorithms" TargetMode="External"/><Relationship Id="rId9" Type="http://schemas.openxmlformats.org/officeDocument/2006/relationships/hyperlink" Target="https://en.wikipedia.org/wiki/Recursion_(computer_science)" TargetMode="External"/><Relationship Id="rId14" Type="http://schemas.openxmlformats.org/officeDocument/2006/relationships/hyperlink" Target="https://en.wikipedia.org/wiki/Tessellation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3CA3F-1E5F-7E47-A9CF-0FF3C5A253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Programming Technique and Problem Complexity -  Impacts on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AA1B3-57B3-8648-8107-E7CCD44828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CS531 Course Project</a:t>
            </a:r>
          </a:p>
          <a:p>
            <a:r>
              <a:rPr lang="en-US" dirty="0"/>
              <a:t>Jason Graalum</a:t>
            </a:r>
          </a:p>
          <a:p>
            <a:r>
              <a:rPr lang="en-US" dirty="0"/>
              <a:t>Portland State University</a:t>
            </a:r>
          </a:p>
          <a:p>
            <a:r>
              <a:rPr lang="en-US" dirty="0"/>
              <a:t>Winter 2019</a:t>
            </a:r>
          </a:p>
        </p:txBody>
      </p:sp>
    </p:spTree>
    <p:extLst>
      <p:ext uri="{BB962C8B-B14F-4D97-AF65-F5344CB8AC3E}">
        <p14:creationId xmlns:p14="http://schemas.microsoft.com/office/powerpoint/2010/main" val="57555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D3C9E-3373-E343-A6D7-A58712A62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Analysis – Hardware 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25D33-AE37-DD44-BD2F-DBFDBA114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CPI 1</a:t>
            </a:r>
          </a:p>
          <a:p>
            <a:pPr lvl="1"/>
            <a:r>
              <a:rPr lang="en-US" dirty="0"/>
              <a:t>Middle performance</a:t>
            </a:r>
          </a:p>
          <a:p>
            <a:pPr lvl="1"/>
            <a:r>
              <a:rPr lang="en-US" dirty="0"/>
              <a:t>Newer Raspberry Pi – is faster than CPI 2, 3, and 4</a:t>
            </a:r>
          </a:p>
          <a:p>
            <a:pPr lvl="1"/>
            <a:r>
              <a:rPr lang="en-US" dirty="0"/>
              <a:t>Mount server – assumption is that being the ”file server” impact performance</a:t>
            </a:r>
          </a:p>
          <a:p>
            <a:r>
              <a:rPr lang="en-US" dirty="0"/>
              <a:t>CPI 5 and 6</a:t>
            </a:r>
          </a:p>
          <a:p>
            <a:pPr lvl="1"/>
            <a:r>
              <a:rPr lang="en-US" dirty="0"/>
              <a:t>Best performance</a:t>
            </a:r>
          </a:p>
          <a:p>
            <a:pPr lvl="1"/>
            <a:r>
              <a:rPr lang="en-US" dirty="0"/>
              <a:t>Newest Raspberry Pi’s – obviously faster even though no difference in hardware version or installed software</a:t>
            </a:r>
          </a:p>
          <a:p>
            <a:r>
              <a:rPr lang="en-US" dirty="0"/>
              <a:t>CPI 2, 3</a:t>
            </a:r>
          </a:p>
          <a:p>
            <a:pPr lvl="1"/>
            <a:r>
              <a:rPr lang="en-US" dirty="0"/>
              <a:t>Older hardware, but still same version</a:t>
            </a:r>
          </a:p>
          <a:p>
            <a:pPr lvl="1"/>
            <a:r>
              <a:rPr lang="en-US" dirty="0"/>
              <a:t>Unclear why they are slower</a:t>
            </a:r>
          </a:p>
          <a:p>
            <a:r>
              <a:rPr lang="en-US" dirty="0"/>
              <a:t>CPI 4</a:t>
            </a:r>
          </a:p>
          <a:p>
            <a:pPr lvl="1"/>
            <a:r>
              <a:rPr lang="en-US" dirty="0"/>
              <a:t>Older hardware version which has a slower maximum clock rate and slower network</a:t>
            </a:r>
          </a:p>
          <a:p>
            <a:pPr lvl="2"/>
            <a:r>
              <a:rPr lang="en-US" dirty="0"/>
              <a:t>1200MHz vs. 1400MHz maximum clock rate</a:t>
            </a:r>
          </a:p>
          <a:p>
            <a:pPr lvl="2"/>
            <a:r>
              <a:rPr lang="en-US" dirty="0"/>
              <a:t>100M vs 1G Ethernet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469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54C88-78DB-564A-B3E5-3ACD44F7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Impact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FE2C0022-238C-8C4C-9B63-9A0CFA2999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16455"/>
              </p:ext>
            </p:extLst>
          </p:nvPr>
        </p:nvGraphicFramePr>
        <p:xfrm>
          <a:off x="838200" y="1825625"/>
          <a:ext cx="10515600" cy="3337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68400">
                  <a:extLst>
                    <a:ext uri="{9D8B030D-6E8A-4147-A177-3AD203B41FA5}">
                      <a16:colId xmlns:a16="http://schemas.microsoft.com/office/drawing/2014/main" val="4144025420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18483708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30996105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499193809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4223518376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385255166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440214976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4061927014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40752839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Source Node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67823264"/>
                  </a:ext>
                </a:extLst>
              </a:tr>
              <a:tr h="370840">
                <a:tc rowSpan="7"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Destination Node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vert="vert27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Dst Avg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6605203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2.030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3.067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3.530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1.889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1.663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2.436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349265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1.807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3.071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3.217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1.844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1.957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2.379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432449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2.917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3.170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3.431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2.304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2.743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2.913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918993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3.680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3.320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3.221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3.510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3.556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3.457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506491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1.994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1.940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3.687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1.829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2.378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2247065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2.093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2.100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2.236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3.586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1.687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2.340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2100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Src Avg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2.587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2.523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2.707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3.490</a:t>
                      </a:r>
                      <a:endParaRPr lang="en-US" sz="16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2.247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2.349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320828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33E996C-9FA6-9E4B-ACF8-8CF611CD27C4}"/>
              </a:ext>
            </a:extLst>
          </p:cNvPr>
          <p:cNvSpPr txBox="1"/>
          <p:nvPr/>
        </p:nvSpPr>
        <p:spPr>
          <a:xfrm>
            <a:off x="1139483" y="5669280"/>
            <a:ext cx="10536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 Command: /</a:t>
            </a:r>
            <a:r>
              <a:rPr lang="en-US" dirty="0" err="1"/>
              <a:t>usr</a:t>
            </a:r>
            <a:r>
              <a:rPr lang="en-US" dirty="0"/>
              <a:t>/bin/time --format "3 1 %e" </a:t>
            </a:r>
            <a:r>
              <a:rPr lang="en-US" dirty="0" err="1"/>
              <a:t>scp</a:t>
            </a:r>
            <a:r>
              <a:rPr lang="en-US" dirty="0"/>
              <a:t> </a:t>
            </a:r>
            <a:r>
              <a:rPr lang="en-US" dirty="0" err="1"/>
              <a:t>file.txt</a:t>
            </a:r>
            <a:r>
              <a:rPr lang="en-US" dirty="0"/>
              <a:t> pi@cpi1:/home/pi/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104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C9EC7-D733-CD48-B7EC-01BA7A2D9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314" y="0"/>
            <a:ext cx="10515600" cy="1325563"/>
          </a:xfrm>
        </p:spPr>
        <p:txBody>
          <a:bodyPr/>
          <a:lstStyle/>
          <a:p>
            <a:r>
              <a:rPr lang="en-US" dirty="0"/>
              <a:t>Multi Threaded – 4 cores – 9x9 Puzzle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037EE4-E72E-2746-98AE-C07A44F8FE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4587" y="1325563"/>
            <a:ext cx="6554942" cy="371679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FBB10F-3281-D447-A503-D26BC8511037}"/>
              </a:ext>
            </a:extLst>
          </p:cNvPr>
          <p:cNvSpPr txBox="1"/>
          <p:nvPr/>
        </p:nvSpPr>
        <p:spPr>
          <a:xfrm>
            <a:off x="402769" y="947058"/>
            <a:ext cx="465908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Threads were used to parallelize the parts of the validation routine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Validate Rows, Columns and Blocks within a puzzle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Use three threads – one for each type of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9x9 Problem is relatively small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Overhead of creating the threads swamps out any parallel advantage.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 addition effort was spent looking at Threading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Focus shifted to Multi-Processing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009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9CA2B-788C-984E-96AE-6E2C4F5E4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6361"/>
          </a:xfrm>
        </p:spPr>
        <p:txBody>
          <a:bodyPr>
            <a:normAutofit/>
          </a:bodyPr>
          <a:lstStyle/>
          <a:p>
            <a:r>
              <a:rPr lang="en-US" sz="3200" dirty="0"/>
              <a:t>MPI Variations Data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7FA1A17-3AE5-E042-9B7D-4F0184B91E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4286" y="1001486"/>
            <a:ext cx="9656126" cy="5345356"/>
          </a:xfrm>
        </p:spPr>
      </p:pic>
    </p:spTree>
    <p:extLst>
      <p:ext uri="{BB962C8B-B14F-4D97-AF65-F5344CB8AC3E}">
        <p14:creationId xmlns:p14="http://schemas.microsoft.com/office/powerpoint/2010/main" val="3977827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C9EC7-D733-CD48-B7EC-01BA7A2D9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MPI - Video</a:t>
            </a:r>
          </a:p>
        </p:txBody>
      </p:sp>
      <p:pic>
        <p:nvPicPr>
          <p:cNvPr id="4" name="MPIBacktrack1.mov">
            <a:hlinkClick r:id="" action="ppaction://media"/>
            <a:extLst>
              <a:ext uri="{FF2B5EF4-FFF2-40B4-BE49-F238E27FC236}">
                <a16:creationId xmlns:a16="http://schemas.microsoft.com/office/drawing/2014/main" id="{47691CD5-E5B1-3D42-A3F8-5A65FDA33FC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76188"/>
          </a:xfrm>
        </p:spPr>
      </p:pic>
    </p:spTree>
    <p:extLst>
      <p:ext uri="{BB962C8B-B14F-4D97-AF65-F5344CB8AC3E}">
        <p14:creationId xmlns:p14="http://schemas.microsoft.com/office/powerpoint/2010/main" val="216082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9EB1-D290-EC40-82C9-0635C5FFC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B73D0-07AB-634F-A93E-8AD7558CE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Overhead overshadows benefits from the multiple threads or processors</a:t>
            </a:r>
          </a:p>
          <a:p>
            <a:r>
              <a:rPr lang="en-US" dirty="0"/>
              <a:t>Hidden hardware differences impact relative performance</a:t>
            </a:r>
          </a:p>
          <a:p>
            <a:r>
              <a:rPr lang="en-US" dirty="0"/>
              <a:t>Network traffic patterns impact performance</a:t>
            </a:r>
          </a:p>
          <a:p>
            <a:pPr lvl="1"/>
            <a:r>
              <a:rPr lang="en-US" dirty="0"/>
              <a:t>Serving the program via </a:t>
            </a:r>
            <a:r>
              <a:rPr lang="en-US" dirty="0" err="1"/>
              <a:t>sshfs</a:t>
            </a:r>
            <a:r>
              <a:rPr lang="en-US" dirty="0"/>
              <a:t> mounts</a:t>
            </a:r>
          </a:p>
          <a:p>
            <a:r>
              <a:rPr lang="en-US" dirty="0"/>
              <a:t>Reserving a processor as the master improves performance</a:t>
            </a:r>
          </a:p>
          <a:p>
            <a:r>
              <a:rPr lang="en-US" dirty="0"/>
              <a:t>Problem size needs to be large enough to account for parallel solution overhead</a:t>
            </a:r>
          </a:p>
        </p:txBody>
      </p:sp>
    </p:spTree>
    <p:extLst>
      <p:ext uri="{BB962C8B-B14F-4D97-AF65-F5344CB8AC3E}">
        <p14:creationId xmlns:p14="http://schemas.microsoft.com/office/powerpoint/2010/main" val="1571699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FEBE91-DC49-C348-9665-E385F28F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Up</a:t>
            </a:r>
          </a:p>
        </p:txBody>
      </p:sp>
    </p:spTree>
    <p:extLst>
      <p:ext uri="{BB962C8B-B14F-4D97-AF65-F5344CB8AC3E}">
        <p14:creationId xmlns:p14="http://schemas.microsoft.com/office/powerpoint/2010/main" val="4182969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E10C9-7280-1740-B550-E44A6AF7C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Impacts to Relative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12A9D-336E-4E43-B404-D8FA58B8A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Networking Noise</a:t>
            </a:r>
          </a:p>
          <a:p>
            <a:pPr lvl="1"/>
            <a:r>
              <a:rPr lang="en-US" dirty="0"/>
              <a:t>All nodes used a mount to CPI1 for the applications</a:t>
            </a:r>
          </a:p>
          <a:p>
            <a:pPr lvl="1"/>
            <a:r>
              <a:rPr lang="en-US" dirty="0"/>
              <a:t>The additional network requirements and periodic conflicts probably impacted the measurements </a:t>
            </a:r>
          </a:p>
          <a:p>
            <a:pPr lvl="2"/>
            <a:r>
              <a:rPr lang="en-US" dirty="0"/>
              <a:t>Possible follow-on investigation</a:t>
            </a:r>
          </a:p>
          <a:p>
            <a:r>
              <a:rPr lang="en-US" dirty="0"/>
              <a:t>Different Hardware Performance</a:t>
            </a:r>
          </a:p>
          <a:p>
            <a:pPr lvl="1"/>
            <a:r>
              <a:rPr lang="en-US" dirty="0"/>
              <a:t>Even though all CPIs except CPI4 have the same specs there are clear performance differences.</a:t>
            </a:r>
          </a:p>
          <a:p>
            <a:pPr lvl="2"/>
            <a:r>
              <a:rPr lang="en-US" dirty="0"/>
              <a:t>Possible follow-on investigation </a:t>
            </a:r>
          </a:p>
        </p:txBody>
      </p:sp>
    </p:spTree>
    <p:extLst>
      <p:ext uri="{BB962C8B-B14F-4D97-AF65-F5344CB8AC3E}">
        <p14:creationId xmlns:p14="http://schemas.microsoft.com/office/powerpoint/2010/main" val="3280469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FA0D7-502E-8242-9ED1-107F0BCB0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Cluster Details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735F62-02D2-9146-93E7-3D189197FC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4557128"/>
              </p:ext>
            </p:extLst>
          </p:nvPr>
        </p:nvGraphicFramePr>
        <p:xfrm>
          <a:off x="1833545" y="1817701"/>
          <a:ext cx="8524909" cy="43671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64277">
                  <a:extLst>
                    <a:ext uri="{9D8B030D-6E8A-4147-A177-3AD203B41FA5}">
                      <a16:colId xmlns:a16="http://schemas.microsoft.com/office/drawing/2014/main" val="1054564916"/>
                    </a:ext>
                  </a:extLst>
                </a:gridCol>
                <a:gridCol w="1276772">
                  <a:extLst>
                    <a:ext uri="{9D8B030D-6E8A-4147-A177-3AD203B41FA5}">
                      <a16:colId xmlns:a16="http://schemas.microsoft.com/office/drawing/2014/main" val="848375047"/>
                    </a:ext>
                  </a:extLst>
                </a:gridCol>
                <a:gridCol w="1276772">
                  <a:extLst>
                    <a:ext uri="{9D8B030D-6E8A-4147-A177-3AD203B41FA5}">
                      <a16:colId xmlns:a16="http://schemas.microsoft.com/office/drawing/2014/main" val="4265137523"/>
                    </a:ext>
                  </a:extLst>
                </a:gridCol>
                <a:gridCol w="1276772">
                  <a:extLst>
                    <a:ext uri="{9D8B030D-6E8A-4147-A177-3AD203B41FA5}">
                      <a16:colId xmlns:a16="http://schemas.microsoft.com/office/drawing/2014/main" val="748936070"/>
                    </a:ext>
                  </a:extLst>
                </a:gridCol>
                <a:gridCol w="1276772">
                  <a:extLst>
                    <a:ext uri="{9D8B030D-6E8A-4147-A177-3AD203B41FA5}">
                      <a16:colId xmlns:a16="http://schemas.microsoft.com/office/drawing/2014/main" val="3849961110"/>
                    </a:ext>
                  </a:extLst>
                </a:gridCol>
                <a:gridCol w="1276772">
                  <a:extLst>
                    <a:ext uri="{9D8B030D-6E8A-4147-A177-3AD203B41FA5}">
                      <a16:colId xmlns:a16="http://schemas.microsoft.com/office/drawing/2014/main" val="3349238285"/>
                    </a:ext>
                  </a:extLst>
                </a:gridCol>
                <a:gridCol w="1276772">
                  <a:extLst>
                    <a:ext uri="{9D8B030D-6E8A-4147-A177-3AD203B41FA5}">
                      <a16:colId xmlns:a16="http://schemas.microsoft.com/office/drawing/2014/main" val="2502876119"/>
                    </a:ext>
                  </a:extLst>
                </a:gridCol>
              </a:tblGrid>
              <a:tr h="16696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</a:t>
                      </a: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CPI1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CPI2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CPI3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CPI4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CPI5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CPI6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2937524489"/>
                  </a:ext>
                </a:extLst>
              </a:tr>
              <a:tr h="5892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Model 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Raspberry Pi 3 Model B Plus Rev 1.3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Raspberry Pi 3 Model B Plus Rev 1.3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Raspberry Pi 3 Model B Plus Rev 1.3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Raspberry Pi 3 Model B Plus Rev 1.2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Raspberry Pi 3 Model B Plus Rev 1.3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Raspberry Pi 3 Model B Plus Rev 1.3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259966857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Hardware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BCM2835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BCM2835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BCM2835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BCM2835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BCM2835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BCM2835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2391343000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Revision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a020d3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a020d3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a020d3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a02082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a020d3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a020d3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1602183410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No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000000005b4da04e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000000008b55fda7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0000000090e9c1b9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00000000f0cdcb24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00000000f0cdcb24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00000000795eff10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93151810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1578766623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Architecture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armv7l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armv7l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armv7l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armv7l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armv7l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armv7l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2675071230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Byte Order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Little Endian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Little Endian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Little Endian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Little Endian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Little Endian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Little Endian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2590859312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CPU(s)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  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1717384077"/>
                  </a:ext>
                </a:extLst>
              </a:tr>
              <a:tr h="33736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On-line CPU(s) list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0-3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0-3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0-3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0-3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0-3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0-3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739600048"/>
                  </a:ext>
                </a:extLst>
              </a:tr>
              <a:tr h="33736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Thread(s) per core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1557420548"/>
                  </a:ext>
                </a:extLst>
              </a:tr>
              <a:tr h="33736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Core(s) per socket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3731606189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Socket(s)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1828610320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Model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    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      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3098969734"/>
                  </a:ext>
                </a:extLst>
              </a:tr>
              <a:tr h="343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Model 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ARMv7 Processor rev 4 (v7l)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ARMv7 Processor rev 4 (v7l)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ARMv7 Processor rev 4 (v7l)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ARMv7 Processor rev 4 (v7l)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ARMv7 Processor rev 4 (v7l)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ARMv7 Processor rev 4 (v7l)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3423599536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CPU max MHz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1400.0000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1400.0000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1400.0000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1200.0000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1400.0000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1400.0000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874717419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CPU min MHz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600.0000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600.0000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600.0000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600.0000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600.0000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           600.0000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3866451075"/>
                  </a:ext>
                </a:extLst>
              </a:tr>
              <a:tr h="18660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BogoMIPS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38.40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38.40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38.40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38.40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              38.40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              38.40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66" marR="7366" marT="7366" marB="0" anchor="b"/>
                </a:tc>
                <a:extLst>
                  <a:ext uri="{0D108BD9-81ED-4DB2-BD59-A6C34878D82A}">
                    <a16:rowId xmlns:a16="http://schemas.microsoft.com/office/drawing/2014/main" val="25482250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859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13DE3-F016-784E-B217-F16952ACA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 Analysis – Data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69CE1-7AFA-F448-9A36-6449FEDB8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37314" cy="4351338"/>
          </a:xfrm>
        </p:spPr>
        <p:txBody>
          <a:bodyPr/>
          <a:lstStyle/>
          <a:p>
            <a:r>
              <a:rPr lang="en-US" dirty="0"/>
              <a:t>CPI 1, 2, 3 – high standard deviation</a:t>
            </a:r>
          </a:p>
          <a:p>
            <a:r>
              <a:rPr lang="en-US" dirty="0"/>
              <a:t>CPI 4, 5, 6 – low standard deviation</a:t>
            </a:r>
          </a:p>
          <a:p>
            <a:r>
              <a:rPr lang="en-US" dirty="0"/>
              <a:t>Higher performance CPI5 and CPI6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86932CC1-4DA8-124C-A4FE-F9006E052F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181376"/>
              </p:ext>
            </p:extLst>
          </p:nvPr>
        </p:nvGraphicFramePr>
        <p:xfrm>
          <a:off x="6237514" y="1948543"/>
          <a:ext cx="4931229" cy="3477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12677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E3A11-4FC0-0647-9148-672FF76CA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F8CAF-A8D4-3D47-A36F-63B6B2284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and analysis differences between= standard serial, multi-threaded, and multi-processor programming techniques to solve a common problem.</a:t>
            </a:r>
          </a:p>
          <a:p>
            <a:r>
              <a:rPr lang="en-US" dirty="0"/>
              <a:t>Evaluate the application of the various technique for solving a problem.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13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FD9B7-FA5C-3D47-9FCE-9A59D4271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 and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8F3F0-1163-6D4A-AA8F-3D5B11E50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Hardware Specification</a:t>
            </a:r>
          </a:p>
          <a:p>
            <a:pPr lvl="1"/>
            <a:r>
              <a:rPr lang="en-US" dirty="0"/>
              <a:t>6 x Raspberry Pi 3B/3B+ Cluster+</a:t>
            </a:r>
          </a:p>
          <a:p>
            <a:pPr lvl="1"/>
            <a:r>
              <a:rPr lang="en-US" dirty="0"/>
              <a:t>8-port Gigabit Ethernet Unmanaged Switch with LAN access</a:t>
            </a:r>
          </a:p>
          <a:p>
            <a:r>
              <a:rPr lang="en-US" dirty="0"/>
              <a:t>OS/Kernel</a:t>
            </a:r>
          </a:p>
          <a:p>
            <a:pPr lvl="1"/>
            <a:r>
              <a:rPr lang="en-US" dirty="0"/>
              <a:t>Raspbian GNU/Linux 9 (stretch)</a:t>
            </a:r>
          </a:p>
          <a:p>
            <a:pPr lvl="1"/>
            <a:r>
              <a:rPr lang="en-US" dirty="0"/>
              <a:t>Linux cpi4 4.14.98-v7+ #1200 SMP Tue Feb 12 20:27:48 GMT 2019 armv7l GNU/Linux</a:t>
            </a:r>
          </a:p>
          <a:p>
            <a:r>
              <a:rPr lang="en-US" dirty="0"/>
              <a:t>Software </a:t>
            </a:r>
          </a:p>
          <a:p>
            <a:pPr lvl="1"/>
            <a:r>
              <a:rPr lang="en-US" dirty="0"/>
              <a:t>(Open MPI) 4.0.0</a:t>
            </a:r>
          </a:p>
          <a:p>
            <a:pPr lvl="1"/>
            <a:r>
              <a:rPr lang="en-US" dirty="0"/>
              <a:t>clang version 7.0.1 (tags/RELEASE_701/final)</a:t>
            </a:r>
          </a:p>
          <a:p>
            <a:pPr lvl="1"/>
            <a:r>
              <a:rPr lang="en-US" dirty="0"/>
              <a:t>GNU bash, version 4.4.12(1)-release (arm-unknown-</a:t>
            </a:r>
            <a:r>
              <a:rPr lang="en-US" dirty="0" err="1"/>
              <a:t>linux</a:t>
            </a:r>
            <a:r>
              <a:rPr lang="en-US" dirty="0"/>
              <a:t>-</a:t>
            </a:r>
            <a:r>
              <a:rPr lang="en-US" dirty="0" err="1"/>
              <a:t>gnueabihf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686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3348-38D9-2040-B145-A2E01C94D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Problem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09BDF-C338-3F45-BDE9-BCC530974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60456" cy="4351338"/>
          </a:xfrm>
        </p:spPr>
        <p:txBody>
          <a:bodyPr/>
          <a:lstStyle/>
          <a:p>
            <a:r>
              <a:rPr lang="en-US" dirty="0"/>
              <a:t>Picked a standard Sudoku puzzle</a:t>
            </a:r>
          </a:p>
          <a:p>
            <a:pPr lvl="1"/>
            <a:r>
              <a:rPr lang="en-US" dirty="0"/>
              <a:t>Scalable – 9x9, 16x16, etc.</a:t>
            </a:r>
          </a:p>
          <a:p>
            <a:pPr lvl="1"/>
            <a:r>
              <a:rPr lang="en-US" dirty="0"/>
              <a:t>Problem difficulty – number of given values</a:t>
            </a:r>
          </a:p>
          <a:p>
            <a:pPr lvl="1"/>
            <a:r>
              <a:rPr lang="en-US" dirty="0"/>
              <a:t>Parallelizable?</a:t>
            </a:r>
          </a:p>
          <a:p>
            <a:r>
              <a:rPr lang="en-US" dirty="0"/>
              <a:t>Various known solutions</a:t>
            </a:r>
          </a:p>
          <a:p>
            <a:pPr lvl="1"/>
            <a:r>
              <a:rPr lang="en-US" sz="2000" dirty="0">
                <a:hlinkClick r:id="rId2"/>
              </a:rPr>
              <a:t>https://en.wikipedia.org/wiki/Sudoku_solving_algorithms</a:t>
            </a:r>
            <a:endParaRPr lang="en-US" sz="2000" dirty="0"/>
          </a:p>
          <a:p>
            <a:pPr lvl="1"/>
            <a:r>
              <a:rPr lang="en-US" dirty="0"/>
              <a:t>Backtracking</a:t>
            </a:r>
          </a:p>
          <a:p>
            <a:pPr lvl="1"/>
            <a:r>
              <a:rPr lang="en-US" dirty="0"/>
              <a:t>Exact Cover – Algorithm X</a:t>
            </a:r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8599073-7A7D-CD4A-8E6A-27D5C90AAFA4}"/>
              </a:ext>
            </a:extLst>
          </p:cNvPr>
          <p:cNvSpPr txBox="1">
            <a:spLocks/>
          </p:cNvSpPr>
          <p:nvPr/>
        </p:nvSpPr>
        <p:spPr>
          <a:xfrm>
            <a:off x="8157355" y="4915706"/>
            <a:ext cx="3437745" cy="560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https://</a:t>
            </a:r>
            <a:r>
              <a:rPr lang="en-US" sz="1600" dirty="0" err="1"/>
              <a:t>en.wikipedia.org</a:t>
            </a:r>
            <a:r>
              <a:rPr lang="en-US" sz="1600" dirty="0"/>
              <a:t>/wiki/Sudoku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9B9C3-0DFF-A54E-97C3-6D2AC0046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656" y="1825625"/>
            <a:ext cx="2955144" cy="295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87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6CD41-AE09-7A4B-A7B6-149E20582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Backtrack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BB6FF-8BEC-7345-8A29-E5F9C1F7F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a recursive algorithm to find the “first” solution</a:t>
            </a:r>
          </a:p>
          <a:p>
            <a:r>
              <a:rPr lang="en-US" dirty="0"/>
              <a:t>Deterministic algorithm</a:t>
            </a:r>
          </a:p>
          <a:p>
            <a:pPr lvl="1"/>
            <a:r>
              <a:rPr lang="en-US" dirty="0"/>
              <a:t>Select the next number and validate</a:t>
            </a:r>
          </a:p>
          <a:p>
            <a:pPr lvl="1"/>
            <a:r>
              <a:rPr lang="en-US" dirty="0"/>
              <a:t>If valid, move to next cell and call the solve routine again</a:t>
            </a:r>
          </a:p>
          <a:p>
            <a:pPr lvl="2"/>
            <a:r>
              <a:rPr lang="en-US" dirty="0"/>
              <a:t>If return with success, return success</a:t>
            </a:r>
          </a:p>
          <a:p>
            <a:pPr lvl="2"/>
            <a:r>
              <a:rPr lang="en-US" dirty="0"/>
              <a:t>If return with failure, return with failure.</a:t>
            </a:r>
          </a:p>
          <a:p>
            <a:pPr lvl="1"/>
            <a:r>
              <a:rPr lang="en-US" dirty="0"/>
              <a:t>If not valid, and last number, return with a failure</a:t>
            </a:r>
          </a:p>
          <a:p>
            <a:r>
              <a:rPr lang="en-US" dirty="0"/>
              <a:t>Learning -&gt; Does NOT easily lend itself to parallel solutions</a:t>
            </a:r>
          </a:p>
          <a:p>
            <a:pPr lvl="1"/>
            <a:r>
              <a:rPr lang="en-US" dirty="0"/>
              <a:t>Except during the validation step</a:t>
            </a:r>
          </a:p>
        </p:txBody>
      </p:sp>
    </p:spTree>
    <p:extLst>
      <p:ext uri="{BB962C8B-B14F-4D97-AF65-F5344CB8AC3E}">
        <p14:creationId xmlns:p14="http://schemas.microsoft.com/office/powerpoint/2010/main" val="4156803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4DE79-7189-CE47-B40A-C84FE056D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Exact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ECBCA-B66E-A644-8496-866784E87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Sudoku puzzles may be described as an </a:t>
            </a:r>
            <a:r>
              <a:rPr lang="en-US" dirty="0">
                <a:hlinkClick r:id="rId2" tooltip="Exact cover"/>
              </a:rPr>
              <a:t>exact cover</a:t>
            </a:r>
            <a:r>
              <a:rPr lang="en-US" dirty="0"/>
              <a:t> problem. This allows for an elegant description of the problem and an efficient solution. Modelling Sudoku as an exact cover problem and using an algorithm such as </a:t>
            </a:r>
            <a:r>
              <a:rPr lang="en-US" dirty="0">
                <a:hlinkClick r:id="rId3" tooltip="Dancing links"/>
              </a:rPr>
              <a:t>dancing links</a:t>
            </a:r>
            <a:r>
              <a:rPr lang="en-US" dirty="0"/>
              <a:t> will typically solve a Sudoku in a few milliseconds. </a:t>
            </a:r>
          </a:p>
          <a:p>
            <a:pPr lvl="1"/>
            <a:r>
              <a:rPr lang="en-US" dirty="0">
                <a:hlinkClick r:id="rId4"/>
              </a:rPr>
              <a:t>https://en.wikipedia.org/wiki/Sudoku_solving_algorithms</a:t>
            </a:r>
            <a:endParaRPr lang="en-US" dirty="0"/>
          </a:p>
          <a:p>
            <a:r>
              <a:rPr lang="en-US" dirty="0"/>
              <a:t>In </a:t>
            </a:r>
            <a:r>
              <a:rPr lang="en-US" dirty="0">
                <a:hlinkClick r:id="rId5" tooltip="Computer science"/>
              </a:rPr>
              <a:t>computer science</a:t>
            </a:r>
            <a:r>
              <a:rPr lang="en-US" dirty="0"/>
              <a:t>, </a:t>
            </a:r>
            <a:r>
              <a:rPr lang="en-US" b="1" dirty="0"/>
              <a:t>dancing links</a:t>
            </a:r>
            <a:r>
              <a:rPr lang="en-US" dirty="0"/>
              <a:t> is the technique suggested by </a:t>
            </a:r>
            <a:r>
              <a:rPr lang="en-US" dirty="0">
                <a:hlinkClick r:id="rId6" tooltip="Donald Knuth"/>
              </a:rPr>
              <a:t>Donald Knuth</a:t>
            </a:r>
            <a:r>
              <a:rPr lang="en-US" dirty="0"/>
              <a:t> to efficiently implement his </a:t>
            </a:r>
            <a:r>
              <a:rPr lang="en-US" dirty="0">
                <a:hlinkClick r:id="rId7" tooltip="Algorithm X"/>
              </a:rPr>
              <a:t>Algorithm X</a:t>
            </a:r>
            <a:r>
              <a:rPr lang="en-US" dirty="0"/>
              <a:t>.</a:t>
            </a:r>
            <a:r>
              <a:rPr lang="en-US" baseline="30000" dirty="0">
                <a:hlinkClick r:id="rId8"/>
              </a:rPr>
              <a:t>[1]</a:t>
            </a:r>
            <a:r>
              <a:rPr lang="en-US" dirty="0"/>
              <a:t> Algorithm X is a </a:t>
            </a:r>
            <a:r>
              <a:rPr lang="en-US" dirty="0">
                <a:hlinkClick r:id="rId9" tooltip="Recursion (computer science)"/>
              </a:rPr>
              <a:t>recursive</a:t>
            </a:r>
            <a:r>
              <a:rPr lang="en-US" dirty="0"/>
              <a:t>, </a:t>
            </a:r>
            <a:r>
              <a:rPr lang="en-US" dirty="0">
                <a:hlinkClick r:id="rId10" tooltip="Nondeterministic algorithm"/>
              </a:rPr>
              <a:t>nondeterministic</a:t>
            </a:r>
            <a:r>
              <a:rPr lang="en-US" dirty="0"/>
              <a:t>, </a:t>
            </a:r>
            <a:r>
              <a:rPr lang="en-US" dirty="0">
                <a:hlinkClick r:id="rId11" tooltip="Depth-first"/>
              </a:rPr>
              <a:t>depth-first</a:t>
            </a:r>
            <a:r>
              <a:rPr lang="en-US" dirty="0"/>
              <a:t>, </a:t>
            </a:r>
            <a:r>
              <a:rPr lang="en-US" dirty="0">
                <a:hlinkClick r:id="rId12" tooltip="Backtracking"/>
              </a:rPr>
              <a:t>backtracking</a:t>
            </a:r>
            <a:r>
              <a:rPr lang="en-US" dirty="0"/>
              <a:t> </a:t>
            </a:r>
            <a:r>
              <a:rPr lang="en-US" dirty="0">
                <a:hlinkClick r:id="rId13" tooltip="Algorithm"/>
              </a:rPr>
              <a:t>algorithm</a:t>
            </a:r>
            <a:r>
              <a:rPr lang="en-US" dirty="0"/>
              <a:t> that finds all solutions to the </a:t>
            </a:r>
            <a:r>
              <a:rPr lang="en-US" dirty="0">
                <a:hlinkClick r:id="rId2" tooltip="Exact cover"/>
              </a:rPr>
              <a:t>exact cover</a:t>
            </a:r>
            <a:r>
              <a:rPr lang="en-US" dirty="0"/>
              <a:t> problem. Some of the better-known exact cover problems include </a:t>
            </a:r>
            <a:r>
              <a:rPr lang="en-US" dirty="0">
                <a:hlinkClick r:id="rId14" tooltip="Tessellation"/>
              </a:rPr>
              <a:t>tiling</a:t>
            </a:r>
            <a:r>
              <a:rPr lang="en-US" dirty="0"/>
              <a:t>, the </a:t>
            </a:r>
            <a:r>
              <a:rPr lang="en-US" i="1" dirty="0">
                <a:hlinkClick r:id="rId15" tooltip="Eight queens puzzle"/>
              </a:rPr>
              <a:t>n</a:t>
            </a:r>
            <a:r>
              <a:rPr lang="en-US" dirty="0">
                <a:hlinkClick r:id="rId15" tooltip="Eight queens puzzle"/>
              </a:rPr>
              <a:t> queens problem</a:t>
            </a:r>
            <a:r>
              <a:rPr lang="en-US" dirty="0"/>
              <a:t>, and </a:t>
            </a:r>
            <a:r>
              <a:rPr lang="en-US" dirty="0">
                <a:hlinkClick r:id="rId16" tooltip="Sudoku"/>
              </a:rPr>
              <a:t>Sudoku</a:t>
            </a:r>
            <a:r>
              <a:rPr lang="en-US" dirty="0"/>
              <a:t>.</a:t>
            </a:r>
          </a:p>
          <a:p>
            <a:pPr lvl="1"/>
            <a:r>
              <a:rPr lang="en-US" dirty="0">
                <a:hlinkClick r:id="rId17"/>
              </a:rPr>
              <a:t>https://en.wikipedia.org/wiki/Dancing_Links</a:t>
            </a:r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Donald_Knuth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220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A471-BA55-D042-BE93-396666D63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7C8C8-1CCD-CD4A-A1CB-B194B08A5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Serial Solution - Baseline</a:t>
            </a:r>
          </a:p>
          <a:p>
            <a:pPr lvl="1"/>
            <a:r>
              <a:rPr lang="en-US" dirty="0"/>
              <a:t>Data from each CPI machine – 1 through 6</a:t>
            </a:r>
          </a:p>
          <a:p>
            <a:pPr lvl="1"/>
            <a:r>
              <a:rPr lang="en-US" dirty="0"/>
              <a:t>9x9 puzzle</a:t>
            </a:r>
          </a:p>
          <a:p>
            <a:pPr lvl="1"/>
            <a:r>
              <a:rPr lang="en-US" dirty="0"/>
              <a:t>16x16 puzzle</a:t>
            </a:r>
          </a:p>
          <a:p>
            <a:r>
              <a:rPr lang="en-US" dirty="0" err="1"/>
              <a:t>Pthread</a:t>
            </a:r>
            <a:r>
              <a:rPr lang="en-US" dirty="0"/>
              <a:t> Solution</a:t>
            </a:r>
          </a:p>
          <a:p>
            <a:pPr lvl="1"/>
            <a:r>
              <a:rPr lang="en-US" dirty="0"/>
              <a:t>Data from CPI1 running threaded code using 4 cores</a:t>
            </a:r>
          </a:p>
          <a:p>
            <a:pPr lvl="1"/>
            <a:r>
              <a:rPr lang="en-US" dirty="0"/>
              <a:t>9x9 puzzle</a:t>
            </a:r>
          </a:p>
          <a:p>
            <a:r>
              <a:rPr lang="en-US" dirty="0"/>
              <a:t>MPI Solution</a:t>
            </a:r>
          </a:p>
          <a:p>
            <a:pPr lvl="1"/>
            <a:r>
              <a:rPr lang="en-US" dirty="0"/>
              <a:t>Data from CPI1 running various processors</a:t>
            </a:r>
          </a:p>
          <a:p>
            <a:pPr lvl="1"/>
            <a:r>
              <a:rPr lang="en-US" dirty="0"/>
              <a:t>16x16 – 4 processors x 4 cores</a:t>
            </a:r>
          </a:p>
          <a:p>
            <a:pPr lvl="1"/>
            <a:r>
              <a:rPr lang="en-US" dirty="0"/>
              <a:t>16x16 – 4 processors x 4 cores – not using master processor</a:t>
            </a:r>
          </a:p>
          <a:p>
            <a:pPr lvl="1"/>
            <a:r>
              <a:rPr lang="en-US" dirty="0"/>
              <a:t>16x16 – 6 processors x 3 cores</a:t>
            </a:r>
          </a:p>
        </p:txBody>
      </p:sp>
    </p:spTree>
    <p:extLst>
      <p:ext uri="{BB962C8B-B14F-4D97-AF65-F5344CB8AC3E}">
        <p14:creationId xmlns:p14="http://schemas.microsoft.com/office/powerpoint/2010/main" val="2058769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1DD67-4296-D64E-9AC9-5F53374DD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7504"/>
          </a:xfrm>
        </p:spPr>
        <p:txBody>
          <a:bodyPr>
            <a:normAutofit fontScale="90000"/>
          </a:bodyPr>
          <a:lstStyle/>
          <a:p>
            <a:r>
              <a:rPr lang="en-US" dirty="0"/>
              <a:t>Serial Data – Min/Max/Ave/</a:t>
            </a:r>
            <a:r>
              <a:rPr lang="en-US" dirty="0" err="1"/>
              <a:t>StdDev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BF1D3AE-4402-104F-8203-F7CD344B96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471558"/>
              </p:ext>
            </p:extLst>
          </p:nvPr>
        </p:nvGraphicFramePr>
        <p:xfrm>
          <a:off x="446314" y="979714"/>
          <a:ext cx="10907486" cy="51972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06059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F8A99B25-0D5C-274A-BC91-28547C92392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926914722"/>
                  </p:ext>
                </p:extLst>
              </p:nvPr>
            </p:nvGraphicFramePr>
            <p:xfrm>
              <a:off x="1329440" y="1499015"/>
              <a:ext cx="9533120" cy="514214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7" name="Chart 6">
                <a:extLst>
                  <a:ext uri="{FF2B5EF4-FFF2-40B4-BE49-F238E27FC236}">
                    <a16:creationId xmlns:a16="http://schemas.microsoft.com/office/drawing/2014/main" id="{F8A99B25-0D5C-274A-BC91-28547C9239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9440" y="1499015"/>
                <a:ext cx="9533120" cy="5142147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itle 1">
            <a:extLst>
              <a:ext uri="{FF2B5EF4-FFF2-40B4-BE49-F238E27FC236}">
                <a16:creationId xmlns:a16="http://schemas.microsoft.com/office/drawing/2014/main" id="{E0D70FF8-5D44-DC4E-8C68-1DF660D7A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8823"/>
          </a:xfrm>
        </p:spPr>
        <p:txBody>
          <a:bodyPr>
            <a:normAutofit/>
          </a:bodyPr>
          <a:lstStyle/>
          <a:p>
            <a:r>
              <a:rPr lang="en-US" sz="3200" dirty="0"/>
              <a:t>Serial Solution Data – 9x9 Puzzle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B2A54A-23CF-EC4A-AE66-31D11CB8F582}"/>
              </a:ext>
            </a:extLst>
          </p:cNvPr>
          <p:cNvSpPr txBox="1"/>
          <p:nvPr/>
        </p:nvSpPr>
        <p:spPr>
          <a:xfrm>
            <a:off x="4032353" y="3676137"/>
            <a:ext cx="944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CPI1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4D7806-D801-BD4E-8859-307A4217CA04}"/>
              </a:ext>
            </a:extLst>
          </p:cNvPr>
          <p:cNvSpPr txBox="1"/>
          <p:nvPr/>
        </p:nvSpPr>
        <p:spPr>
          <a:xfrm>
            <a:off x="5565098" y="1893483"/>
            <a:ext cx="944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CPI2-4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B6212D-018A-0743-BF9D-37218F50C269}"/>
              </a:ext>
            </a:extLst>
          </p:cNvPr>
          <p:cNvSpPr txBox="1"/>
          <p:nvPr/>
        </p:nvSpPr>
        <p:spPr>
          <a:xfrm>
            <a:off x="6509479" y="4954096"/>
            <a:ext cx="1421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CPI5/CPI6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17F5D0-8D57-654F-AEDB-65677947A135}"/>
              </a:ext>
            </a:extLst>
          </p:cNvPr>
          <p:cNvSpPr txBox="1"/>
          <p:nvPr/>
        </p:nvSpPr>
        <p:spPr>
          <a:xfrm>
            <a:off x="8265826" y="3094356"/>
            <a:ext cx="944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CPIs</a:t>
            </a:r>
          </a:p>
        </p:txBody>
      </p:sp>
    </p:spTree>
    <p:extLst>
      <p:ext uri="{BB962C8B-B14F-4D97-AF65-F5344CB8AC3E}">
        <p14:creationId xmlns:p14="http://schemas.microsoft.com/office/powerpoint/2010/main" val="3675805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7526</TotalTime>
  <Words>928</Words>
  <Application>Microsoft Macintosh PowerPoint</Application>
  <PresentationFormat>Widescreen</PresentationFormat>
  <Paragraphs>306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Programming Technique and Problem Complexity -  Impacts on Performance</vt:lpstr>
      <vt:lpstr>Goal</vt:lpstr>
      <vt:lpstr>Experimental Setup and Methodology</vt:lpstr>
      <vt:lpstr>Selected Problem Overview</vt:lpstr>
      <vt:lpstr>Backtrack Method</vt:lpstr>
      <vt:lpstr>Exact Cover</vt:lpstr>
      <vt:lpstr>Data and Analysis</vt:lpstr>
      <vt:lpstr>Serial Data – Min/Max/Ave/StdDev</vt:lpstr>
      <vt:lpstr>Serial Solution Data – 9x9 Puzzle</vt:lpstr>
      <vt:lpstr>Serial Analysis – Hardware Insight</vt:lpstr>
      <vt:lpstr>Network Impact</vt:lpstr>
      <vt:lpstr>Multi Threaded – 4 cores – 9x9 Puzzle</vt:lpstr>
      <vt:lpstr>MPI Variations Data</vt:lpstr>
      <vt:lpstr>MPI - Video</vt:lpstr>
      <vt:lpstr>Conclusion</vt:lpstr>
      <vt:lpstr>Back Up</vt:lpstr>
      <vt:lpstr>Other Impacts to Relative Performance</vt:lpstr>
      <vt:lpstr>Hardware Cluster Details</vt:lpstr>
      <vt:lpstr>Serial Analysis – Data Distribution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Technique Impacts on Performance</dc:title>
  <dc:creator>Jason Graalum</dc:creator>
  <cp:lastModifiedBy>Jason Graalum</cp:lastModifiedBy>
  <cp:revision>25</cp:revision>
  <dcterms:created xsi:type="dcterms:W3CDTF">2019-03-09T01:34:46Z</dcterms:created>
  <dcterms:modified xsi:type="dcterms:W3CDTF">2019-03-17T04:00:02Z</dcterms:modified>
</cp:coreProperties>
</file>

<file path=docProps/thumbnail.jpeg>
</file>